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2" r:id="rId2"/>
    <p:sldId id="291" r:id="rId3"/>
    <p:sldId id="265" r:id="rId4"/>
    <p:sldId id="262" r:id="rId5"/>
    <p:sldId id="339" r:id="rId6"/>
    <p:sldId id="257" r:id="rId7"/>
    <p:sldId id="340" r:id="rId8"/>
    <p:sldId id="308" r:id="rId9"/>
    <p:sldId id="258" r:id="rId10"/>
    <p:sldId id="260" r:id="rId11"/>
    <p:sldId id="341" r:id="rId12"/>
    <p:sldId id="266" r:id="rId13"/>
    <p:sldId id="267" r:id="rId14"/>
    <p:sldId id="304" r:id="rId15"/>
    <p:sldId id="305" r:id="rId16"/>
    <p:sldId id="289" r:id="rId17"/>
    <p:sldId id="290" r:id="rId18"/>
    <p:sldId id="302" r:id="rId19"/>
    <p:sldId id="307" r:id="rId20"/>
    <p:sldId id="337"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59" autoAdjust="0"/>
  </p:normalViewPr>
  <p:slideViewPr>
    <p:cSldViewPr snapToGrid="0">
      <p:cViewPr varScale="1">
        <p:scale>
          <a:sx n="105" d="100"/>
          <a:sy n="105"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1ECDF-F11B-4A94-82E1-037CE793A5B7}" type="datetimeFigureOut">
              <a:rPr lang="en-US" smtClean="0"/>
              <a:t>7/2/2024</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D1DA1-1C4D-433A-BBCA-AF420E44FA29}" type="slidenum">
              <a:rPr lang="en-US" smtClean="0"/>
              <a:t>‹#›</a:t>
            </a:fld>
            <a:endParaRPr lang="en-US"/>
          </a:p>
        </p:txBody>
      </p:sp>
    </p:spTree>
    <p:extLst>
      <p:ext uri="{BB962C8B-B14F-4D97-AF65-F5344CB8AC3E}">
        <p14:creationId xmlns:p14="http://schemas.microsoft.com/office/powerpoint/2010/main" val="292431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21BD1DA1-1C4D-433A-BBCA-AF420E44FA29}" type="slidenum">
              <a:rPr lang="en-US" smtClean="0"/>
              <a:t>2</a:t>
            </a:fld>
            <a:endParaRPr lang="en-US"/>
          </a:p>
        </p:txBody>
      </p:sp>
    </p:spTree>
    <p:extLst>
      <p:ext uri="{BB962C8B-B14F-4D97-AF65-F5344CB8AC3E}">
        <p14:creationId xmlns:p14="http://schemas.microsoft.com/office/powerpoint/2010/main" val="368090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D2EA51-FFE7-1D29-0302-FC301DD6E54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3BA521C0-E8A4-252C-9837-4472AD2A0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276386E9-6DF3-C295-6C85-4E9B90A47B29}"/>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5" name="Нижний колонтитул 4">
            <a:extLst>
              <a:ext uri="{FF2B5EF4-FFF2-40B4-BE49-F238E27FC236}">
                <a16:creationId xmlns:a16="http://schemas.microsoft.com/office/drawing/2014/main" id="{F61BB4ED-6DD9-9EA8-B72C-5E944B5899C4}"/>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2AE565E3-26D0-42E4-912F-F1ED73D4FF33}"/>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372347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BFD596-0D46-CB53-3146-08EAA97890C3}"/>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F6A12643-FB9A-01B5-0947-FAC7DD77088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56847CD5-1483-8010-2CC7-91C7B9BC3AEC}"/>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5" name="Нижний колонтитул 4">
            <a:extLst>
              <a:ext uri="{FF2B5EF4-FFF2-40B4-BE49-F238E27FC236}">
                <a16:creationId xmlns:a16="http://schemas.microsoft.com/office/drawing/2014/main" id="{FEC8C5A0-8F15-281A-5366-FBB818CCC3A7}"/>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D7E8BF69-FCC9-11A0-31EF-066D7CC17F7D}"/>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2923794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215E6AB-F5A8-77E9-602F-3302106F05D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28B4E89D-5D9A-C88A-5586-DFFC4E7D9F4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5F3D53E8-D94B-BDEE-B97E-8756BC94B5CA}"/>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5" name="Нижний колонтитул 4">
            <a:extLst>
              <a:ext uri="{FF2B5EF4-FFF2-40B4-BE49-F238E27FC236}">
                <a16:creationId xmlns:a16="http://schemas.microsoft.com/office/drawing/2014/main" id="{77344653-ED03-8452-E4CC-8D0EA773ABB7}"/>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DDE8340C-FEDB-522A-5A4B-226D8F0F8B26}"/>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75698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65710B-4AB1-C4DB-AF0F-6BB2DFD84D1F}"/>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0F9924EC-58FD-CC1F-5140-ED5B3BDE69D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8CBC8A29-7722-DA16-FC34-00AF08844C33}"/>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5" name="Нижний колонтитул 4">
            <a:extLst>
              <a:ext uri="{FF2B5EF4-FFF2-40B4-BE49-F238E27FC236}">
                <a16:creationId xmlns:a16="http://schemas.microsoft.com/office/drawing/2014/main" id="{BEC3EF6B-0B99-678B-0DEA-15049359E2D7}"/>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A0CD8B12-0305-84F8-1E64-9E002538D11D}"/>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194907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5C7CD1-A75E-23CC-0CF9-2A3A0E8345E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3530458B-28AD-E1E4-E1A9-2C7FE2521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D507294-DE85-450B-803F-5910C64776CC}"/>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5" name="Нижний колонтитул 4">
            <a:extLst>
              <a:ext uri="{FF2B5EF4-FFF2-40B4-BE49-F238E27FC236}">
                <a16:creationId xmlns:a16="http://schemas.microsoft.com/office/drawing/2014/main" id="{1BA807C5-EB95-1D18-B407-7B66D429B84A}"/>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4768FE5A-689B-AFB0-F784-1AEC11AF5EE0}"/>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65739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E76059-6BCB-F3E5-2C7E-AEA2DB279349}"/>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D4DE811E-3041-F71D-0A0B-5F9B8C95848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6D69E8C7-3C3E-2F4B-95D0-DEF23A9A3D3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57AA4E16-9856-44CE-A930-C9DB087FEE9A}"/>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6" name="Нижний колонтитул 5">
            <a:extLst>
              <a:ext uri="{FF2B5EF4-FFF2-40B4-BE49-F238E27FC236}">
                <a16:creationId xmlns:a16="http://schemas.microsoft.com/office/drawing/2014/main" id="{6A80CAEE-B0D2-8044-2943-F4EE4AA0B14F}"/>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22FEE51B-5A59-209F-D521-A8BDFAE189E6}"/>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250284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7DC04C-FA0B-0AAA-6A81-F73F1CC4182A}"/>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5A72E0B1-6DCB-4423-2F6A-EDB3D9E81F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ADB15CE-694A-2D53-E2C8-1A56BD0124E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CA06D296-BD5E-F693-7840-00D879803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627AF13-F445-C695-1CC8-7222B7403A9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4F43A5F5-CE7A-7772-9A9E-B856541B5AB3}"/>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8" name="Нижний колонтитул 7">
            <a:extLst>
              <a:ext uri="{FF2B5EF4-FFF2-40B4-BE49-F238E27FC236}">
                <a16:creationId xmlns:a16="http://schemas.microsoft.com/office/drawing/2014/main" id="{933A3BBA-9FB4-1B47-7DDA-EB78C0A415D3}"/>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5EFFA05A-AEC7-B650-B375-13155629E31D}"/>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66524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684139-AA6B-9EEB-D2C3-965998A7B847}"/>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00DF3E3B-1D48-4A0C-81A1-5F249D88843E}"/>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4" name="Нижний колонтитул 3">
            <a:extLst>
              <a:ext uri="{FF2B5EF4-FFF2-40B4-BE49-F238E27FC236}">
                <a16:creationId xmlns:a16="http://schemas.microsoft.com/office/drawing/2014/main" id="{9A8F3EBA-23F4-33FC-7764-8BD7D655B36B}"/>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96F35E34-2AF9-90CC-6609-220041F1C2AB}"/>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418648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6B70472-90D4-BA9D-747D-102784010F05}"/>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3" name="Нижний колонтитул 2">
            <a:extLst>
              <a:ext uri="{FF2B5EF4-FFF2-40B4-BE49-F238E27FC236}">
                <a16:creationId xmlns:a16="http://schemas.microsoft.com/office/drawing/2014/main" id="{E9B60980-9C01-DE47-B8BE-4C8E92A199E0}"/>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CB09C560-A5A9-CE4B-6BCA-69ADE38DCC13}"/>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327373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7EE9CE-BD36-A432-861B-FFE8F062D01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E1622085-FB56-C585-EF79-2051189E3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17C91DD6-043F-D27B-C60F-FDCFE7D78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A91FE3D-741D-8D0F-B03C-33EA05835F6C}"/>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6" name="Нижний колонтитул 5">
            <a:extLst>
              <a:ext uri="{FF2B5EF4-FFF2-40B4-BE49-F238E27FC236}">
                <a16:creationId xmlns:a16="http://schemas.microsoft.com/office/drawing/2014/main" id="{B325208B-86D2-8662-93EC-23DC2F717A72}"/>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B7D064C8-89F4-479E-B31C-1E471528FA26}"/>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66192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6D9A34-7933-AD4E-7E68-5603552F7BC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CE02D6B2-547E-C9DA-63B0-B69D6C193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D7854898-6006-2C1D-1C74-BC7518132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DDB17E1-7BD1-8E35-31C8-603C3E60DF44}"/>
              </a:ext>
            </a:extLst>
          </p:cNvPr>
          <p:cNvSpPr>
            <a:spLocks noGrp="1"/>
          </p:cNvSpPr>
          <p:nvPr>
            <p:ph type="dt" sz="half" idx="10"/>
          </p:nvPr>
        </p:nvSpPr>
        <p:spPr/>
        <p:txBody>
          <a:bodyPr/>
          <a:lstStyle/>
          <a:p>
            <a:fld id="{9D3AA314-2C3E-49F0-A4D7-0750BB8EDFC0}" type="datetimeFigureOut">
              <a:rPr lang="en-US" smtClean="0"/>
              <a:t>7/2/2024</a:t>
            </a:fld>
            <a:endParaRPr lang="en-US"/>
          </a:p>
        </p:txBody>
      </p:sp>
      <p:sp>
        <p:nvSpPr>
          <p:cNvPr id="6" name="Нижний колонтитул 5">
            <a:extLst>
              <a:ext uri="{FF2B5EF4-FFF2-40B4-BE49-F238E27FC236}">
                <a16:creationId xmlns:a16="http://schemas.microsoft.com/office/drawing/2014/main" id="{8DFBD15F-C7EC-CDA1-3734-A7CA5E371ECC}"/>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A2E1B7CD-32CD-D070-D54D-F4E27420E3CC}"/>
              </a:ext>
            </a:extLst>
          </p:cNvPr>
          <p:cNvSpPr>
            <a:spLocks noGrp="1"/>
          </p:cNvSpPr>
          <p:nvPr>
            <p:ph type="sldNum" sz="quarter" idx="12"/>
          </p:nvPr>
        </p:nvSpPr>
        <p:spPr/>
        <p:txBody>
          <a:bodyPr/>
          <a:lstStyle/>
          <a:p>
            <a:fld id="{1CD9C1F2-84AA-45D9-B241-ACAFC5A7D33C}" type="slidenum">
              <a:rPr lang="en-US" smtClean="0"/>
              <a:t>‹#›</a:t>
            </a:fld>
            <a:endParaRPr lang="en-US"/>
          </a:p>
        </p:txBody>
      </p:sp>
    </p:spTree>
    <p:extLst>
      <p:ext uri="{BB962C8B-B14F-4D97-AF65-F5344CB8AC3E}">
        <p14:creationId xmlns:p14="http://schemas.microsoft.com/office/powerpoint/2010/main" val="403727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236817-98F7-4E23-AE5E-2931BCCBE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8EC07B44-1C61-850F-E71F-8508CF8FC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E1D62A20-85BE-7BE6-FF96-4FEBFF0C9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AA314-2C3E-49F0-A4D7-0750BB8EDFC0}" type="datetimeFigureOut">
              <a:rPr lang="en-US" smtClean="0"/>
              <a:t>7/2/2024</a:t>
            </a:fld>
            <a:endParaRPr lang="en-US"/>
          </a:p>
        </p:txBody>
      </p:sp>
      <p:sp>
        <p:nvSpPr>
          <p:cNvPr id="5" name="Нижний колонтитул 4">
            <a:extLst>
              <a:ext uri="{FF2B5EF4-FFF2-40B4-BE49-F238E27FC236}">
                <a16:creationId xmlns:a16="http://schemas.microsoft.com/office/drawing/2014/main" id="{C054703D-6CF9-D42D-F113-A241CA60A3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8C8B3209-E6EA-B8D5-AE07-0FB818C3E4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D9C1F2-84AA-45D9-B241-ACAFC5A7D33C}" type="slidenum">
              <a:rPr lang="en-US" smtClean="0"/>
              <a:t>‹#›</a:t>
            </a:fld>
            <a:endParaRPr lang="en-US"/>
          </a:p>
        </p:txBody>
      </p:sp>
    </p:spTree>
    <p:extLst>
      <p:ext uri="{BB962C8B-B14F-4D97-AF65-F5344CB8AC3E}">
        <p14:creationId xmlns:p14="http://schemas.microsoft.com/office/powerpoint/2010/main" val="343824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kk.wikipedia.org/wiki/%D0%A4%D0%B0%D0%BA%D1%82%D0%BE%D1%80" TargetMode="External"/><Relationship Id="rId2" Type="http://schemas.openxmlformats.org/officeDocument/2006/relationships/hyperlink" Target="https://kk.wikipedia.org/wiki/%D3%98%D0%BB%D0%B5%D1%83%D0%BC%D0%B5%D1%82"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s://kk.wikipedia.org/wiki/%D0%90%D2%93%D1%8B%D0%BB%D1%88%D1%8B%D0%BD_%D1%82%D1%96%D0%BB%D1%96"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ru.wikipedia.org/wiki/1907_%D0%B3%D0%BE%D0%B4"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s://ru.wikipedia.org/wiki/1982_%D0%B3%D0%BE%D0%B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073027-7195-F47C-AC4C-6FDBD4A61D61}"/>
              </a:ext>
            </a:extLst>
          </p:cNvPr>
          <p:cNvSpPr txBox="1"/>
          <p:nvPr/>
        </p:nvSpPr>
        <p:spPr>
          <a:xfrm>
            <a:off x="612648" y="1965714"/>
            <a:ext cx="10689336" cy="1463286"/>
          </a:xfrm>
          <a:prstGeom prst="rect">
            <a:avLst/>
          </a:prstGeom>
          <a:noFill/>
        </p:spPr>
        <p:txBody>
          <a:bodyPr wrap="square">
            <a:spAutoFit/>
          </a:bodyPr>
          <a:lstStyle/>
          <a:p>
            <a:pPr algn="ctr">
              <a:lnSpc>
                <a:spcPct val="115000"/>
              </a:lnSpc>
              <a:spcAft>
                <a:spcPts val="1000"/>
              </a:spcAft>
            </a:pPr>
            <a:r>
              <a:rPr lang="kk-KZ" sz="4000" b="1" dirty="0">
                <a:effectLst/>
                <a:latin typeface="Times New Roman" panose="02020603050405020304" pitchFamily="18" charset="0"/>
                <a:ea typeface="Times New Roman" panose="02020603050405020304" pitchFamily="18" charset="0"/>
                <a:cs typeface="Times New Roman" panose="02020603050405020304" pitchFamily="18" charset="0"/>
              </a:rPr>
              <a:t>Пән </a:t>
            </a:r>
            <a:r>
              <a:rPr lang="kk-KZ" sz="4000" dirty="0">
                <a:effectLst/>
                <a:latin typeface="Times New Roman" panose="02020603050405020304" pitchFamily="18" charset="0"/>
                <a:ea typeface="Times New Roman" panose="02020603050405020304" pitchFamily="18" charset="0"/>
                <a:cs typeface="Times New Roman" panose="02020603050405020304" pitchFamily="18" charset="0"/>
              </a:rPr>
              <a:t>«Әлеуметтік-педагогикалық іс-әрекеттегі стресс-менеджмент»</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92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7F4160-43D4-6A77-A699-9CB5A335E9E3}"/>
              </a:ext>
            </a:extLst>
          </p:cNvPr>
          <p:cNvSpPr txBox="1"/>
          <p:nvPr/>
        </p:nvSpPr>
        <p:spPr>
          <a:xfrm>
            <a:off x="249905" y="382012"/>
            <a:ext cx="11426983" cy="2308324"/>
          </a:xfrm>
          <a:prstGeom prst="rect">
            <a:avLst/>
          </a:prstGeom>
          <a:noFill/>
        </p:spPr>
        <p:txBody>
          <a:bodyPr wrap="square">
            <a:spAutoFit/>
          </a:bodyPr>
          <a:lstStyle/>
          <a:p>
            <a:r>
              <a:rPr kumimoji="0" lang="kk-KZ"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Үшіншіден: </a:t>
            </a:r>
            <a:r>
              <a:rPr kumimoji="0" lang="kk-KZ"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Адам барлық стреске шыдай отырып, соңында ағза әлсіреп адамның өмірмен қош айтысуына  душар болады дейді. Г. Сельенің үш фазасы адамның өмір ағымына ұқсайды. Бірінші кезең ол балалық шақ (тітіргендіргішке төменгі қарсылық), ересек кезеңі (қарсылық жоғарылайды, қиындыққа бейімделу жоғарғы дәрежеде болады), қарттық  кезең (қиындыққа қарсы тұра алмайды) соңы адамның өлімімен  аяқталады.</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23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6B95B-D8BD-0AD7-7600-0307B5EB82E3}"/>
              </a:ext>
            </a:extLst>
          </p:cNvPr>
          <p:cNvSpPr txBox="1"/>
          <p:nvPr/>
        </p:nvSpPr>
        <p:spPr>
          <a:xfrm>
            <a:off x="180541" y="1576158"/>
            <a:ext cx="5082638" cy="42473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tabLst>
                <a:tab pos="450215" algn="l"/>
                <a:tab pos="540385" algn="l"/>
              </a:tabLst>
            </a:pPr>
            <a:endParaRPr lang="ru-RU" b="1" dirty="0">
              <a:latin typeface="Times New Roman" panose="02020603050405020304" pitchFamily="18" charset="0"/>
              <a:ea typeface="Times New Roman" panose="02020603050405020304" pitchFamily="18" charset="0"/>
            </a:endParaRPr>
          </a:p>
          <a:p>
            <a:pPr algn="just">
              <a:tabLst>
                <a:tab pos="450215" algn="l"/>
                <a:tab pos="540385" algn="l"/>
              </a:tabLst>
            </a:pPr>
            <a:r>
              <a:rPr lang="ru-RU" sz="1800" dirty="0">
                <a:effectLst/>
                <a:latin typeface="Times New Roman" panose="02020603050405020304" pitchFamily="18" charset="0"/>
                <a:ea typeface="Times New Roman" panose="02020603050405020304" pitchFamily="18" charset="0"/>
              </a:rPr>
              <a:t>Бірінші </a:t>
            </a:r>
            <a:r>
              <a:rPr lang="ru-RU" sz="1800" dirty="0" err="1">
                <a:effectLst/>
                <a:latin typeface="Times New Roman" panose="02020603050405020304" pitchFamily="18" charset="0"/>
                <a:ea typeface="Times New Roman" panose="02020603050405020304" pitchFamily="18" charset="0"/>
              </a:rPr>
              <a:t>кезең</a:t>
            </a:r>
            <a:r>
              <a:rPr lang="ru-RU" dirty="0">
                <a:latin typeface="Times New Roman" panose="02020603050405020304" pitchFamily="18" charset="0"/>
                <a:ea typeface="Times New Roman" panose="02020603050405020304" pitchFamily="18" charset="0"/>
              </a:rPr>
              <a:t> - </a:t>
            </a:r>
            <a:r>
              <a:rPr lang="ru-RU" sz="1800" dirty="0">
                <a:effectLst/>
                <a:latin typeface="Times New Roman" panose="02020603050405020304" pitchFamily="18" charset="0"/>
                <a:ea typeface="Times New Roman" panose="02020603050405020304" pitchFamily="18" charset="0"/>
              </a:rPr>
              <a:t>балалық </a:t>
            </a:r>
            <a:r>
              <a:rPr lang="ru-RU" sz="1800" dirty="0" err="1">
                <a:effectLst/>
                <a:latin typeface="Times New Roman" panose="02020603050405020304" pitchFamily="18" charset="0"/>
                <a:ea typeface="Times New Roman" panose="02020603050405020304" pitchFamily="18" charset="0"/>
              </a:rPr>
              <a:t>шақ</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тітіргендіргішке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қарсы</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турудың</a:t>
            </a:r>
            <a:r>
              <a:rPr lang="ru-RU" sz="1800" dirty="0">
                <a:effectLst/>
                <a:latin typeface="Times New Roman" panose="02020603050405020304" pitchFamily="18" charset="0"/>
                <a:ea typeface="Times New Roman" panose="02020603050405020304" pitchFamily="18" charset="0"/>
              </a:rPr>
              <a:t> төмендігі)</a:t>
            </a:r>
          </a:p>
          <a:p>
            <a:pPr algn="just">
              <a:tabLst>
                <a:tab pos="450215" algn="l"/>
                <a:tab pos="540385" algn="l"/>
              </a:tabLst>
            </a:pPr>
            <a:endParaRPr lang="ru-RU" dirty="0">
              <a:latin typeface="Times New Roman" panose="02020603050405020304" pitchFamily="18" charset="0"/>
              <a:ea typeface="Times New Roman" panose="02020603050405020304" pitchFamily="18" charset="0"/>
            </a:endParaRPr>
          </a:p>
          <a:p>
            <a:pPr algn="just">
              <a:tabLst>
                <a:tab pos="450215" algn="l"/>
                <a:tab pos="540385" algn="l"/>
              </a:tabLst>
            </a:pPr>
            <a:endParaRPr lang="ru-RU" dirty="0">
              <a:latin typeface="Times New Roman" panose="02020603050405020304" pitchFamily="18" charset="0"/>
              <a:ea typeface="Times New Roman" panose="02020603050405020304" pitchFamily="18" charset="0"/>
            </a:endParaRPr>
          </a:p>
          <a:p>
            <a:pPr algn="just">
              <a:tabLst>
                <a:tab pos="450215" algn="l"/>
                <a:tab pos="540385" algn="l"/>
              </a:tabLst>
            </a:pPr>
            <a:endParaRPr lang="ru-RU" dirty="0">
              <a:latin typeface="Times New Roman" panose="02020603050405020304" pitchFamily="18" charset="0"/>
              <a:ea typeface="Times New Roman" panose="02020603050405020304" pitchFamily="18" charset="0"/>
            </a:endParaRPr>
          </a:p>
          <a:p>
            <a:pPr algn="just">
              <a:tabLst>
                <a:tab pos="450215" algn="l"/>
                <a:tab pos="540385" algn="l"/>
              </a:tabLst>
            </a:pPr>
            <a:endParaRPr lang="ru-RU" dirty="0">
              <a:latin typeface="Times New Roman" panose="02020603050405020304" pitchFamily="18" charset="0"/>
              <a:ea typeface="Times New Roman" panose="02020603050405020304" pitchFamily="18" charset="0"/>
            </a:endParaRPr>
          </a:p>
          <a:p>
            <a:pPr algn="just">
              <a:tabLst>
                <a:tab pos="450215" algn="l"/>
                <a:tab pos="540385" algn="l"/>
              </a:tabLst>
            </a:pPr>
            <a:r>
              <a:rPr lang="ru-RU" sz="1800" dirty="0" err="1">
                <a:effectLst/>
                <a:latin typeface="Times New Roman" panose="02020603050405020304" pitchFamily="18" charset="0"/>
                <a:ea typeface="Times New Roman" panose="02020603050405020304" pitchFamily="18" charset="0"/>
              </a:rPr>
              <a:t>Екінші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кезеңі</a:t>
            </a:r>
            <a:r>
              <a:rPr lang="ru-RU" dirty="0">
                <a:latin typeface="Times New Roman" panose="02020603050405020304" pitchFamily="18" charset="0"/>
                <a:ea typeface="Times New Roman" panose="02020603050405020304" pitchFamily="18" charset="0"/>
              </a:rPr>
              <a:t> – </a:t>
            </a:r>
            <a:r>
              <a:rPr lang="ru-RU" sz="1800" dirty="0">
                <a:effectLst/>
                <a:latin typeface="Times New Roman" panose="02020603050405020304" pitchFamily="18" charset="0"/>
                <a:ea typeface="Times New Roman" panose="02020603050405020304" pitchFamily="18" charset="0"/>
              </a:rPr>
              <a:t>е</a:t>
            </a:r>
            <a:r>
              <a:rPr lang="ru-RU" dirty="0">
                <a:latin typeface="Times New Roman" panose="02020603050405020304" pitchFamily="18" charset="0"/>
                <a:ea typeface="Times New Roman" panose="02020603050405020304" pitchFamily="18" charset="0"/>
              </a:rPr>
              <a:t>ресек </a:t>
            </a:r>
            <a:r>
              <a:rPr lang="ru-RU" sz="1800" dirty="0">
                <a:effectLst/>
                <a:latin typeface="Times New Roman" panose="02020603050405020304" pitchFamily="18" charset="0"/>
                <a:ea typeface="Times New Roman" panose="02020603050405020304" pitchFamily="18" charset="0"/>
              </a:rPr>
              <a:t>(</a:t>
            </a:r>
            <a:r>
              <a:rPr lang="ru-RU" sz="1800" dirty="0" err="1">
                <a:effectLst/>
                <a:latin typeface="Times New Roman" panose="02020603050405020304" pitchFamily="18" charset="0"/>
                <a:ea typeface="Times New Roman" panose="02020603050405020304" pitchFamily="18" charset="0"/>
              </a:rPr>
              <a:t>қарсылық</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жоғарылайды</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қиындыққа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бейімделу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жоғарғы</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дәрежеде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болады</a:t>
            </a:r>
            <a:r>
              <a:rPr lang="ru-RU" sz="1800" dirty="0">
                <a:effectLst/>
                <a:latin typeface="Times New Roman" panose="02020603050405020304" pitchFamily="18" charset="0"/>
                <a:ea typeface="Times New Roman" panose="02020603050405020304" pitchFamily="18" charset="0"/>
              </a:rPr>
              <a:t> )</a:t>
            </a:r>
          </a:p>
          <a:p>
            <a:pPr algn="just">
              <a:tabLst>
                <a:tab pos="450215" algn="l"/>
                <a:tab pos="540385" algn="l"/>
              </a:tabLst>
            </a:pPr>
            <a:endParaRPr lang="ru-RU" dirty="0">
              <a:latin typeface="Times New Roman" panose="02020603050405020304" pitchFamily="18" charset="0"/>
              <a:ea typeface="Times New Roman" panose="02020603050405020304" pitchFamily="18" charset="0"/>
            </a:endParaRPr>
          </a:p>
          <a:p>
            <a:pPr algn="just">
              <a:tabLst>
                <a:tab pos="450215" algn="l"/>
                <a:tab pos="540385" algn="l"/>
              </a:tabLst>
            </a:pPr>
            <a:endParaRPr lang="ru-RU" sz="1800" dirty="0">
              <a:effectLst/>
              <a:latin typeface="Times New Roman" panose="02020603050405020304" pitchFamily="18" charset="0"/>
              <a:ea typeface="Times New Roman" panose="02020603050405020304" pitchFamily="18" charset="0"/>
            </a:endParaRPr>
          </a:p>
          <a:p>
            <a:pPr algn="just">
              <a:tabLst>
                <a:tab pos="450215" algn="l"/>
                <a:tab pos="540385" algn="l"/>
              </a:tabLst>
            </a:pPr>
            <a:endParaRPr lang="ru-RU" dirty="0">
              <a:latin typeface="Times New Roman" panose="02020603050405020304" pitchFamily="18" charset="0"/>
              <a:ea typeface="Times New Roman" panose="02020603050405020304" pitchFamily="18" charset="0"/>
            </a:endParaRPr>
          </a:p>
          <a:p>
            <a:pPr algn="just">
              <a:tabLst>
                <a:tab pos="450215" algn="l"/>
                <a:tab pos="540385" algn="l"/>
              </a:tabLst>
            </a:pPr>
            <a:endParaRPr lang="ru-RU" sz="18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dirty="0">
                <a:latin typeface="Times New Roman" panose="02020603050405020304" pitchFamily="18" charset="0"/>
                <a:ea typeface="Times New Roman" panose="02020603050405020304" pitchFamily="18" charset="0"/>
              </a:rPr>
              <a:t>Үшінші </a:t>
            </a:r>
            <a:r>
              <a:rPr lang="ru-RU" sz="1800" dirty="0" err="1">
                <a:effectLst/>
                <a:latin typeface="Times New Roman" panose="02020603050405020304" pitchFamily="18" charset="0"/>
                <a:ea typeface="Times New Roman" panose="02020603050405020304" pitchFamily="18" charset="0"/>
              </a:rPr>
              <a:t>кезең</a:t>
            </a:r>
            <a:r>
              <a:rPr lang="ru-RU" sz="1800" dirty="0">
                <a:effectLst/>
                <a:latin typeface="Times New Roman" panose="02020603050405020304" pitchFamily="18" charset="0"/>
                <a:ea typeface="Times New Roman" panose="02020603050405020304" pitchFamily="18" charset="0"/>
              </a:rPr>
              <a:t> - </a:t>
            </a:r>
            <a:r>
              <a:rPr lang="kk-KZ" sz="1800" dirty="0">
                <a:effectLst/>
                <a:latin typeface="Times New Roman" panose="02020603050405020304" pitchFamily="18" charset="0"/>
                <a:ea typeface="Times New Roman" panose="02020603050405020304" pitchFamily="18" charset="0"/>
              </a:rPr>
              <a:t>қ</a:t>
            </a:r>
            <a:r>
              <a:rPr lang="ru-RU" sz="1800" dirty="0" err="1">
                <a:effectLst/>
                <a:latin typeface="Times New Roman" panose="02020603050405020304" pitchFamily="18" charset="0"/>
                <a:ea typeface="Times New Roman" panose="02020603050405020304" pitchFamily="18" charset="0"/>
              </a:rPr>
              <a:t>арттық</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қиындыққа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қарсы</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тұра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алмайды</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өмірдің</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соңы</a:t>
            </a:r>
            <a:r>
              <a:rPr lang="ru-RU" sz="1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AutoShape 2" descr="Грустный мальчик рисунок - 67 фото">
            <a:extLst>
              <a:ext uri="{FF2B5EF4-FFF2-40B4-BE49-F238E27FC236}">
                <a16:creationId xmlns:a16="http://schemas.microsoft.com/office/drawing/2014/main" id="{3F4BAF4D-4E6A-3F28-7D6D-6A63625270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Рисунок 4">
            <a:extLst>
              <a:ext uri="{FF2B5EF4-FFF2-40B4-BE49-F238E27FC236}">
                <a16:creationId xmlns:a16="http://schemas.microsoft.com/office/drawing/2014/main" id="{AE6B72B6-B008-AE8B-1591-68FCA92A17A2}"/>
              </a:ext>
            </a:extLst>
          </p:cNvPr>
          <p:cNvPicPr>
            <a:picLocks noChangeAspect="1"/>
          </p:cNvPicPr>
          <p:nvPr/>
        </p:nvPicPr>
        <p:blipFill>
          <a:blip r:embed="rId2"/>
          <a:stretch>
            <a:fillRect/>
          </a:stretch>
        </p:blipFill>
        <p:spPr>
          <a:xfrm>
            <a:off x="9337480" y="230752"/>
            <a:ext cx="1791039" cy="1791039"/>
          </a:xfrm>
          <a:prstGeom prst="rect">
            <a:avLst/>
          </a:prstGeom>
        </p:spPr>
      </p:pic>
      <p:pic>
        <p:nvPicPr>
          <p:cNvPr id="6" name="Рисунок 5">
            <a:extLst>
              <a:ext uri="{FF2B5EF4-FFF2-40B4-BE49-F238E27FC236}">
                <a16:creationId xmlns:a16="http://schemas.microsoft.com/office/drawing/2014/main" id="{01C54712-46AA-E5E8-1588-541ECC6AF7BF}"/>
              </a:ext>
            </a:extLst>
          </p:cNvPr>
          <p:cNvPicPr>
            <a:picLocks noChangeAspect="1"/>
          </p:cNvPicPr>
          <p:nvPr/>
        </p:nvPicPr>
        <p:blipFill>
          <a:blip r:embed="rId3"/>
          <a:stretch>
            <a:fillRect/>
          </a:stretch>
        </p:blipFill>
        <p:spPr>
          <a:xfrm>
            <a:off x="6954842" y="1788797"/>
            <a:ext cx="1626869" cy="3417518"/>
          </a:xfrm>
          <a:prstGeom prst="rect">
            <a:avLst/>
          </a:prstGeom>
        </p:spPr>
      </p:pic>
      <p:pic>
        <p:nvPicPr>
          <p:cNvPr id="1028" name="Picture 4" descr="Poster illustration of Cartoon Old man sitting bench - PIXERS.UK">
            <a:extLst>
              <a:ext uri="{FF2B5EF4-FFF2-40B4-BE49-F238E27FC236}">
                <a16:creationId xmlns:a16="http://schemas.microsoft.com/office/drawing/2014/main" id="{4716E356-E817-C62B-75C1-70849EEA6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2767" y="3913229"/>
            <a:ext cx="1791039" cy="239112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Соединитель: уступ 7">
            <a:extLst>
              <a:ext uri="{FF2B5EF4-FFF2-40B4-BE49-F238E27FC236}">
                <a16:creationId xmlns:a16="http://schemas.microsoft.com/office/drawing/2014/main" id="{6396F35B-2986-5726-38A1-B9B7BFCECEC2}"/>
              </a:ext>
            </a:extLst>
          </p:cNvPr>
          <p:cNvCxnSpPr>
            <a:cxnSpLocks/>
          </p:cNvCxnSpPr>
          <p:nvPr/>
        </p:nvCxnSpPr>
        <p:spPr>
          <a:xfrm flipV="1">
            <a:off x="5263179" y="1217373"/>
            <a:ext cx="3789404" cy="9931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Соединитель: уступ 9">
            <a:extLst>
              <a:ext uri="{FF2B5EF4-FFF2-40B4-BE49-F238E27FC236}">
                <a16:creationId xmlns:a16="http://schemas.microsoft.com/office/drawing/2014/main" id="{29A06EE4-9ABF-4806-C3FB-A5E55B410948}"/>
              </a:ext>
            </a:extLst>
          </p:cNvPr>
          <p:cNvCxnSpPr/>
          <p:nvPr/>
        </p:nvCxnSpPr>
        <p:spPr>
          <a:xfrm>
            <a:off x="5263179" y="5265367"/>
            <a:ext cx="3847070" cy="9226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613ADA00-EA86-3B0F-4FE8-51AA950454FC}"/>
              </a:ext>
            </a:extLst>
          </p:cNvPr>
          <p:cNvCxnSpPr>
            <a:cxnSpLocks/>
            <a:stCxn id="3" idx="3"/>
          </p:cNvCxnSpPr>
          <p:nvPr/>
        </p:nvCxnSpPr>
        <p:spPr>
          <a:xfrm>
            <a:off x="5263179" y="3699817"/>
            <a:ext cx="20025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33D59F-DF63-59D4-4447-AE0525CF556F}"/>
              </a:ext>
            </a:extLst>
          </p:cNvPr>
          <p:cNvSpPr txBox="1"/>
          <p:nvPr/>
        </p:nvSpPr>
        <p:spPr>
          <a:xfrm>
            <a:off x="9452810" y="2025824"/>
            <a:ext cx="1750649" cy="369332"/>
          </a:xfrm>
          <a:prstGeom prst="rect">
            <a:avLst/>
          </a:prstGeom>
          <a:noFill/>
        </p:spPr>
        <p:txBody>
          <a:bodyPr wrap="square">
            <a:spAutoFit/>
          </a:bodyPr>
          <a:lstStyle/>
          <a:p>
            <a:r>
              <a:rPr lang="ru-RU" dirty="0">
                <a:latin typeface="Times New Roman" panose="02020603050405020304" pitchFamily="18" charset="0"/>
                <a:ea typeface="Times New Roman" panose="02020603050405020304" pitchFamily="18" charset="0"/>
              </a:rPr>
              <a:t>Б</a:t>
            </a:r>
            <a:r>
              <a:rPr lang="ru-RU" sz="1800" dirty="0">
                <a:effectLst/>
                <a:latin typeface="Times New Roman" panose="02020603050405020304" pitchFamily="18" charset="0"/>
                <a:ea typeface="Times New Roman" panose="02020603050405020304" pitchFamily="18" charset="0"/>
              </a:rPr>
              <a:t>алалық </a:t>
            </a:r>
            <a:r>
              <a:rPr lang="ru-RU" dirty="0" err="1">
                <a:latin typeface="Times New Roman" panose="02020603050405020304" pitchFamily="18" charset="0"/>
                <a:ea typeface="Times New Roman" panose="02020603050405020304" pitchFamily="18" charset="0"/>
              </a:rPr>
              <a:t>кезең</a:t>
            </a:r>
            <a:r>
              <a:rPr lang="ru-RU" sz="1800" dirty="0">
                <a:effectLst/>
                <a:latin typeface="Times New Roman" panose="02020603050405020304" pitchFamily="18" charset="0"/>
                <a:ea typeface="Times New Roman" panose="02020603050405020304" pitchFamily="18" charset="0"/>
              </a:rPr>
              <a:t> </a:t>
            </a:r>
            <a:endParaRPr lang="en-US" dirty="0"/>
          </a:p>
        </p:txBody>
      </p:sp>
      <p:sp>
        <p:nvSpPr>
          <p:cNvPr id="19" name="TextBox 18">
            <a:extLst>
              <a:ext uri="{FF2B5EF4-FFF2-40B4-BE49-F238E27FC236}">
                <a16:creationId xmlns:a16="http://schemas.microsoft.com/office/drawing/2014/main" id="{4D8462E5-6331-DF71-CA49-7A01710015A8}"/>
              </a:ext>
            </a:extLst>
          </p:cNvPr>
          <p:cNvSpPr txBox="1"/>
          <p:nvPr/>
        </p:nvSpPr>
        <p:spPr>
          <a:xfrm>
            <a:off x="259492" y="230752"/>
            <a:ext cx="8925697" cy="646331"/>
          </a:xfrm>
          <a:prstGeom prst="rect">
            <a:avLst/>
          </a:prstGeom>
          <a:noFill/>
        </p:spPr>
        <p:txBody>
          <a:bodyPr wrap="square">
            <a:spAutoFit/>
          </a:bodyPr>
          <a:lstStyle/>
          <a:p>
            <a:r>
              <a:rPr lang="ru-RU" sz="1800" b="1" dirty="0">
                <a:effectLst/>
                <a:latin typeface="Times New Roman" panose="02020603050405020304" pitchFamily="18" charset="0"/>
                <a:ea typeface="Times New Roman" panose="02020603050405020304" pitchFamily="18" charset="0"/>
              </a:rPr>
              <a:t>Г. Селье </a:t>
            </a:r>
            <a:r>
              <a:rPr lang="ru-RU" sz="1800" b="1" dirty="0" err="1">
                <a:effectLst/>
                <a:latin typeface="Times New Roman" panose="02020603050405020304" pitchFamily="18" charset="0"/>
                <a:ea typeface="Times New Roman" panose="02020603050405020304" pitchFamily="18" charset="0"/>
              </a:rPr>
              <a:t>бойынша</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стресстің</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үш</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фазасының</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адамның</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жас</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кезеңдерімен</a:t>
            </a:r>
            <a:r>
              <a:rPr lang="ru-RU" sz="1800" b="1" dirty="0">
                <a:effectLst/>
                <a:latin typeface="Times New Roman" panose="02020603050405020304" pitchFamily="18" charset="0"/>
                <a:ea typeface="Times New Roman" panose="02020603050405020304" pitchFamily="18" charset="0"/>
              </a:rPr>
              <a:t> </a:t>
            </a:r>
            <a:r>
              <a:rPr lang="ru-RU" b="1" dirty="0">
                <a:latin typeface="Times New Roman" panose="02020603050405020304" pitchFamily="18" charset="0"/>
                <a:ea typeface="Times New Roman" panose="02020603050405020304" pitchFamily="18" charset="0"/>
              </a:rPr>
              <a:t> </a:t>
            </a:r>
            <a:r>
              <a:rPr lang="ru-RU" b="1" dirty="0" err="1">
                <a:latin typeface="Times New Roman" panose="02020603050405020304" pitchFamily="18" charset="0"/>
                <a:ea typeface="Times New Roman" panose="02020603050405020304" pitchFamily="18" charset="0"/>
              </a:rPr>
              <a:t>ұқсастығы</a:t>
            </a:r>
            <a:endParaRPr lang="ru-RU" sz="1800" b="1" dirty="0">
              <a:effectLst/>
              <a:latin typeface="Times New Roman" panose="02020603050405020304" pitchFamily="18" charset="0"/>
              <a:ea typeface="Times New Roman" panose="02020603050405020304" pitchFamily="18" charset="0"/>
            </a:endParaRPr>
          </a:p>
          <a:p>
            <a:endParaRPr lang="en-US" dirty="0"/>
          </a:p>
        </p:txBody>
      </p:sp>
      <p:sp>
        <p:nvSpPr>
          <p:cNvPr id="24" name="TextBox 23">
            <a:extLst>
              <a:ext uri="{FF2B5EF4-FFF2-40B4-BE49-F238E27FC236}">
                <a16:creationId xmlns:a16="http://schemas.microsoft.com/office/drawing/2014/main" id="{18625E13-6D02-6E8A-4C61-F11D8CFEE8A9}"/>
              </a:ext>
            </a:extLst>
          </p:cNvPr>
          <p:cNvSpPr txBox="1"/>
          <p:nvPr/>
        </p:nvSpPr>
        <p:spPr>
          <a:xfrm>
            <a:off x="7319210" y="5108793"/>
            <a:ext cx="922638" cy="646331"/>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Е</a:t>
            </a:r>
            <a:r>
              <a:rPr lang="ru-RU" dirty="0">
                <a:latin typeface="Times New Roman" panose="02020603050405020304" pitchFamily="18" charset="0"/>
                <a:ea typeface="Times New Roman" panose="02020603050405020304" pitchFamily="18" charset="0"/>
              </a:rPr>
              <a:t>ресек </a:t>
            </a:r>
            <a:r>
              <a:rPr lang="ru-RU" dirty="0" err="1">
                <a:latin typeface="Times New Roman" panose="02020603050405020304" pitchFamily="18" charset="0"/>
                <a:ea typeface="Times New Roman" panose="02020603050405020304" pitchFamily="18" charset="0"/>
              </a:rPr>
              <a:t>кезең</a:t>
            </a:r>
            <a:r>
              <a:rPr lang="ru-RU" dirty="0">
                <a:latin typeface="Times New Roman" panose="02020603050405020304" pitchFamily="18" charset="0"/>
                <a:ea typeface="Times New Roman" panose="02020603050405020304" pitchFamily="18" charset="0"/>
              </a:rPr>
              <a:t> </a:t>
            </a:r>
            <a:endParaRPr lang="en-US" dirty="0"/>
          </a:p>
        </p:txBody>
      </p:sp>
      <p:sp>
        <p:nvSpPr>
          <p:cNvPr id="25" name="TextBox 24">
            <a:extLst>
              <a:ext uri="{FF2B5EF4-FFF2-40B4-BE49-F238E27FC236}">
                <a16:creationId xmlns:a16="http://schemas.microsoft.com/office/drawing/2014/main" id="{11FC3852-8DC7-359A-9EBF-85F8AC0C0C70}"/>
              </a:ext>
            </a:extLst>
          </p:cNvPr>
          <p:cNvSpPr txBox="1"/>
          <p:nvPr/>
        </p:nvSpPr>
        <p:spPr>
          <a:xfrm>
            <a:off x="10753806" y="5451514"/>
            <a:ext cx="1026302" cy="646331"/>
          </a:xfrm>
          <a:prstGeom prst="rect">
            <a:avLst/>
          </a:prstGeom>
          <a:noFill/>
        </p:spPr>
        <p:txBody>
          <a:bodyPr wrap="square">
            <a:spAutoFit/>
          </a:bodyPr>
          <a:lstStyle/>
          <a:p>
            <a:r>
              <a:rPr lang="ru-RU" dirty="0">
                <a:latin typeface="Times New Roman" panose="02020603050405020304" pitchFamily="18" charset="0"/>
                <a:ea typeface="Times New Roman" panose="02020603050405020304" pitchFamily="18" charset="0"/>
              </a:rPr>
              <a:t>Қарттық </a:t>
            </a:r>
            <a:r>
              <a:rPr lang="ru-RU" dirty="0" err="1">
                <a:latin typeface="Times New Roman" panose="02020603050405020304" pitchFamily="18" charset="0"/>
                <a:ea typeface="Times New Roman" panose="02020603050405020304" pitchFamily="18" charset="0"/>
              </a:rPr>
              <a:t>кезең</a:t>
            </a:r>
            <a:r>
              <a:rPr lang="ru-RU" dirty="0">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258245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85767C-6B39-05BF-922E-CBC4CCA0E0E2}"/>
              </a:ext>
            </a:extLst>
          </p:cNvPr>
          <p:cNvSpPr txBox="1"/>
          <p:nvPr/>
        </p:nvSpPr>
        <p:spPr>
          <a:xfrm>
            <a:off x="4443984" y="382012"/>
            <a:ext cx="7507225" cy="3046988"/>
          </a:xfrm>
          <a:prstGeom prst="rect">
            <a:avLst/>
          </a:prstGeom>
          <a:noFill/>
        </p:spPr>
        <p:txBody>
          <a:bodyPr wrap="square">
            <a:spAutoFit/>
          </a:bodyPr>
          <a:lstStyle/>
          <a:p>
            <a:pPr algn="just"/>
            <a:r>
              <a:rPr lang="ru-RU" sz="2400" dirty="0">
                <a:latin typeface="Times New Roman" panose="02020603050405020304" pitchFamily="18" charset="0"/>
                <a:cs typeface="Times New Roman" panose="02020603050405020304" pitchFamily="18" charset="0"/>
              </a:rPr>
              <a:t>Стресс </a:t>
            </a:r>
            <a:r>
              <a:rPr lang="ru-RU" sz="2400" dirty="0" err="1">
                <a:latin typeface="Times New Roman" panose="02020603050405020304" pitchFamily="18" charset="0"/>
                <a:cs typeface="Times New Roman" panose="02020603050405020304" pitchFamily="18" charset="0"/>
              </a:rPr>
              <a:t>жағдайы</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қолайсыз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сыртқы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факторлардың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әсерінен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дененің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қатты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тітіркенуі</a:t>
            </a:r>
            <a:r>
              <a:rPr lang="ru-RU" sz="2400" dirty="0">
                <a:latin typeface="Times New Roman" panose="02020603050405020304" pitchFamily="18" charset="0"/>
                <a:cs typeface="Times New Roman" panose="02020603050405020304" pitchFamily="18" charset="0"/>
              </a:rPr>
              <a:t>. Стресске көптеген </a:t>
            </a:r>
            <a:r>
              <a:rPr lang="ru-RU" sz="2400" dirty="0" err="1">
                <a:latin typeface="Times New Roman" panose="02020603050405020304" pitchFamily="18" charset="0"/>
                <a:cs typeface="Times New Roman" panose="02020603050405020304" pitchFamily="18" charset="0"/>
              </a:rPr>
              <a:t>адамдар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үнемі</a:t>
            </a:r>
            <a:r>
              <a:rPr lang="ru-RU" sz="2400" dirty="0">
                <a:latin typeface="Times New Roman" panose="02020603050405020304" pitchFamily="18" charset="0"/>
                <a:cs typeface="Times New Roman" panose="02020603050405020304" pitchFamily="18" charset="0"/>
              </a:rPr>
              <a:t> ұшырайды, </a:t>
            </a:r>
            <a:r>
              <a:rPr lang="ru-RU" sz="2400" dirty="0" err="1">
                <a:latin typeface="Times New Roman" panose="02020603050405020304" pitchFamily="18" charset="0"/>
                <a:cs typeface="Times New Roman" panose="02020603050405020304" pitchFamily="18" charset="0"/>
              </a:rPr>
              <a:t>бірақ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адамдар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стрессті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қалыпты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жағдай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ретінде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қабылдап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әдеттен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тыс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құбылыс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екенін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түсінбейді</a:t>
            </a:r>
            <a:r>
              <a:rPr lang="ru-RU" sz="2400" dirty="0">
                <a:latin typeface="Times New Roman" panose="02020603050405020304" pitchFamily="18" charset="0"/>
                <a:cs typeface="Times New Roman" panose="02020603050405020304" pitchFamily="18" charset="0"/>
              </a:rPr>
              <a:t>.</a:t>
            </a:r>
          </a:p>
          <a:p>
            <a:pPr algn="just"/>
            <a:r>
              <a:rPr lang="ru-RU" sz="2400" dirty="0" err="1">
                <a:latin typeface="Times New Roman" panose="02020603050405020304" pitchFamily="18" charset="0"/>
                <a:cs typeface="Times New Roman" panose="02020603050405020304" pitchFamily="18" charset="0"/>
              </a:rPr>
              <a:t>Стрессті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шұғыл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түрде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жою</a:t>
            </a:r>
            <a:r>
              <a:rPr lang="ru-RU" sz="2400" dirty="0">
                <a:latin typeface="Times New Roman" panose="02020603050405020304" pitchFamily="18" charset="0"/>
                <a:cs typeface="Times New Roman" panose="02020603050405020304" pitchFamily="18" charset="0"/>
              </a:rPr>
              <a:t> керек </a:t>
            </a:r>
            <a:r>
              <a:rPr lang="ru-RU" sz="2400" dirty="0" err="1">
                <a:latin typeface="Times New Roman" panose="02020603050405020304" pitchFamily="18" charset="0"/>
                <a:cs typeface="Times New Roman" panose="02020603050405020304" pitchFamily="18" charset="0"/>
              </a:rPr>
              <a:t>екенін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көптеген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адамдардың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соның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ішінде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білім</a:t>
            </a:r>
            <a:r>
              <a:rPr lang="ru-RU" sz="2400" dirty="0">
                <a:latin typeface="Times New Roman" panose="02020603050405020304" pitchFamily="18" charset="0"/>
                <a:cs typeface="Times New Roman" panose="02020603050405020304" pitchFamily="18" charset="0"/>
              </a:rPr>
              <a:t> беру </a:t>
            </a:r>
            <a:r>
              <a:rPr lang="ru-RU" sz="2400" dirty="0" err="1">
                <a:latin typeface="Times New Roman" panose="02020603050405020304" pitchFamily="18" charset="0"/>
                <a:cs typeface="Times New Roman" panose="02020603050405020304" pitchFamily="18" charset="0"/>
              </a:rPr>
              <a:t>жүйесінің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мамандарының</a:t>
            </a:r>
            <a:r>
              <a:rPr lang="ru-RU" sz="2400" dirty="0">
                <a:latin typeface="Times New Roman" panose="02020603050405020304" pitchFamily="18" charset="0"/>
                <a:cs typeface="Times New Roman" panose="02020603050405020304" pitchFamily="18" charset="0"/>
              </a:rPr>
              <a:t>  да </a:t>
            </a:r>
            <a:r>
              <a:rPr lang="ru-RU" sz="2400" dirty="0" err="1">
                <a:latin typeface="Times New Roman" panose="02020603050405020304" pitchFamily="18" charset="0"/>
                <a:cs typeface="Times New Roman" panose="02020603050405020304" pitchFamily="18" charset="0"/>
              </a:rPr>
              <a:t>біле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бермеуі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жиі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кездеседі</a:t>
            </a:r>
            <a:r>
              <a:rPr lang="ru-R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DBB57248-35E5-2BB9-10BA-49435533DE6B}"/>
              </a:ext>
            </a:extLst>
          </p:cNvPr>
          <p:cNvPicPr>
            <a:picLocks noChangeAspect="1"/>
          </p:cNvPicPr>
          <p:nvPr/>
        </p:nvPicPr>
        <p:blipFill>
          <a:blip r:embed="rId2"/>
          <a:stretch>
            <a:fillRect/>
          </a:stretch>
        </p:blipFill>
        <p:spPr>
          <a:xfrm>
            <a:off x="240791" y="210312"/>
            <a:ext cx="4046266" cy="4046266"/>
          </a:xfrm>
          <a:prstGeom prst="rect">
            <a:avLst/>
          </a:prstGeom>
        </p:spPr>
      </p:pic>
    </p:spTree>
    <p:extLst>
      <p:ext uri="{BB962C8B-B14F-4D97-AF65-F5344CB8AC3E}">
        <p14:creationId xmlns:p14="http://schemas.microsoft.com/office/powerpoint/2010/main" val="391883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7628229-2DE0-C947-7FB0-C44CDA260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36" y="149156"/>
            <a:ext cx="4090705" cy="2968307"/>
          </a:xfrm>
          <a:prstGeom prst="rect">
            <a:avLst/>
          </a:prstGeom>
        </p:spPr>
      </p:pic>
      <p:pic>
        <p:nvPicPr>
          <p:cNvPr id="4" name="Рисунок 3">
            <a:extLst>
              <a:ext uri="{FF2B5EF4-FFF2-40B4-BE49-F238E27FC236}">
                <a16:creationId xmlns:a16="http://schemas.microsoft.com/office/drawing/2014/main" id="{1D15243F-7156-BD9D-FAD4-A6719258D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173" y="2086956"/>
            <a:ext cx="3412025" cy="1917105"/>
          </a:xfrm>
          <a:prstGeom prst="rect">
            <a:avLst/>
          </a:prstGeom>
        </p:spPr>
      </p:pic>
      <p:sp>
        <p:nvSpPr>
          <p:cNvPr id="5" name="TextBox 4">
            <a:extLst>
              <a:ext uri="{FF2B5EF4-FFF2-40B4-BE49-F238E27FC236}">
                <a16:creationId xmlns:a16="http://schemas.microsoft.com/office/drawing/2014/main" id="{8B32DC77-DAF9-16FA-0798-ABB54064B8AD}"/>
              </a:ext>
            </a:extLst>
          </p:cNvPr>
          <p:cNvSpPr txBox="1"/>
          <p:nvPr/>
        </p:nvSpPr>
        <p:spPr>
          <a:xfrm>
            <a:off x="4431957" y="253638"/>
            <a:ext cx="7509407" cy="1477328"/>
          </a:xfrm>
          <a:prstGeom prst="rect">
            <a:avLst/>
          </a:prstGeom>
          <a:noFill/>
        </p:spPr>
        <p:txBody>
          <a:bodyPr wrap="square">
            <a:spAutoFit/>
          </a:bodyPr>
          <a:lstStyle/>
          <a:p>
            <a:pPr algn="just"/>
            <a:r>
              <a:rPr lang="ru-RU" sz="1800" dirty="0">
                <a:latin typeface="Times New Roman" panose="02020603050405020304" pitchFamily="18" charset="0"/>
                <a:cs typeface="Times New Roman" panose="02020603050405020304" pitchFamily="18" charset="0"/>
              </a:rPr>
              <a:t>Ұзақ </a:t>
            </a:r>
            <a:r>
              <a:rPr lang="ru-RU" sz="1800" dirty="0" err="1">
                <a:latin typeface="Times New Roman" panose="02020603050405020304" pitchFamily="18" charset="0"/>
                <a:cs typeface="Times New Roman" panose="02020603050405020304" pitchFamily="18" charset="0"/>
              </a:rPr>
              <a:t>стресстің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салдары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ерлер</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әйелдер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үшін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бірдей</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соматикалық</a:t>
            </a:r>
            <a:r>
              <a:rPr lang="ru-RU" sz="1800" dirty="0">
                <a:latin typeface="Times New Roman" panose="02020603050405020304" pitchFamily="18" charset="0"/>
                <a:cs typeface="Times New Roman" panose="02020603050405020304" pitchFamily="18" charset="0"/>
              </a:rPr>
              <a:t> патология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депрессия</a:t>
            </a:r>
            <a:r>
              <a:rPr lang="ru-RU" sz="1800" dirty="0">
                <a:latin typeface="Times New Roman" panose="02020603050405020304" pitchFamily="18" charset="0"/>
                <a:cs typeface="Times New Roman" panose="02020603050405020304" pitchFamily="18" charset="0"/>
              </a:rPr>
              <a:t>. </a:t>
            </a:r>
          </a:p>
          <a:p>
            <a:pPr algn="just"/>
            <a:endParaRPr lang="ru-RU" sz="1800" dirty="0">
              <a:latin typeface="Times New Roman" panose="02020603050405020304" pitchFamily="18" charset="0"/>
              <a:cs typeface="Times New Roman" panose="02020603050405020304" pitchFamily="18" charset="0"/>
            </a:endParaRPr>
          </a:p>
          <a:p>
            <a:pPr algn="just"/>
            <a:r>
              <a:rPr lang="ru-RU" sz="1800" dirty="0" err="1">
                <a:latin typeface="Times New Roman" panose="02020603050405020304" pitchFamily="18" charset="0"/>
                <a:cs typeface="Times New Roman" panose="02020603050405020304" pitchFamily="18" charset="0"/>
              </a:rPr>
              <a:t>Сондықтан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психоэмоционалды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шиеленістің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белгілерін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кезеңде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қоздырғыш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факторды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анықтау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оны </a:t>
            </a:r>
            <a:r>
              <a:rPr lang="ru-RU" sz="1800" dirty="0" err="1">
                <a:latin typeface="Times New Roman" panose="02020603050405020304" pitchFamily="18" charset="0"/>
                <a:cs typeface="Times New Roman" panose="02020603050405020304" pitchFamily="18" charset="0"/>
              </a:rPr>
              <a:t>жою</a:t>
            </a:r>
            <a:r>
              <a:rPr lang="ru-RU" sz="1800"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маңызды</a:t>
            </a:r>
            <a:r>
              <a:rPr lang="ru-RU" sz="1800" b="1" dirty="0">
                <a:latin typeface="Times New Roman" panose="02020603050405020304" pitchFamily="18" charset="0"/>
                <a:cs typeface="Times New Roman" panose="02020603050405020304" pitchFamily="18" charset="0"/>
              </a:rPr>
              <a:t>.</a:t>
            </a:r>
            <a:endParaRPr lang="en-US" sz="18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FE52ECD1-D47D-6DF4-E58C-7E46FC42211F}"/>
              </a:ext>
            </a:extLst>
          </p:cNvPr>
          <p:cNvPicPr>
            <a:picLocks noChangeAspect="1"/>
          </p:cNvPicPr>
          <p:nvPr/>
        </p:nvPicPr>
        <p:blipFill rotWithShape="1">
          <a:blip r:embed="rId4"/>
          <a:srcRect b="26407"/>
          <a:stretch/>
        </p:blipFill>
        <p:spPr>
          <a:xfrm flipH="1">
            <a:off x="324198" y="3364992"/>
            <a:ext cx="3052737" cy="3106108"/>
          </a:xfrm>
          <a:prstGeom prst="rect">
            <a:avLst/>
          </a:prstGeom>
        </p:spPr>
      </p:pic>
    </p:spTree>
    <p:extLst>
      <p:ext uri="{BB962C8B-B14F-4D97-AF65-F5344CB8AC3E}">
        <p14:creationId xmlns:p14="http://schemas.microsoft.com/office/powerpoint/2010/main" val="348449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7790C0-DEB7-EEB1-F9B7-E93C98079E10}"/>
              </a:ext>
            </a:extLst>
          </p:cNvPr>
          <p:cNvSpPr txBox="1"/>
          <p:nvPr/>
        </p:nvSpPr>
        <p:spPr>
          <a:xfrm>
            <a:off x="3529584" y="1015925"/>
            <a:ext cx="8101583" cy="2585323"/>
          </a:xfrm>
          <a:prstGeom prst="rect">
            <a:avLst/>
          </a:prstGeom>
          <a:noFill/>
        </p:spPr>
        <p:txBody>
          <a:bodyPr wrap="square">
            <a:spAutoFit/>
          </a:bodyPr>
          <a:lstStyle/>
          <a:p>
            <a:pPr algn="just">
              <a:tabLst>
                <a:tab pos="450215" algn="l"/>
                <a:tab pos="540385" algn="l"/>
              </a:tabLst>
            </a:pPr>
            <a:r>
              <a:rPr lang="kk-KZ" sz="2400" dirty="0">
                <a:effectLst/>
                <a:latin typeface="Times New Roman" panose="02020603050405020304" pitchFamily="18" charset="0"/>
                <a:ea typeface="Times New Roman" panose="02020603050405020304" pitchFamily="18" charset="0"/>
              </a:rPr>
              <a:t>Клод Бернар </a:t>
            </a:r>
            <a:r>
              <a:rPr lang="en-US" sz="2400" dirty="0">
                <a:latin typeface="Times New Roman" panose="02020603050405020304" pitchFamily="18" charset="0"/>
                <a:ea typeface="Times New Roman" panose="02020603050405020304" pitchFamily="18" charset="0"/>
              </a:rPr>
              <a:t>XIX</a:t>
            </a:r>
            <a:r>
              <a:rPr lang="kk-KZ" sz="2400" dirty="0">
                <a:effectLst/>
                <a:latin typeface="Times New Roman" panose="02020603050405020304" pitchFamily="18" charset="0"/>
                <a:ea typeface="Times New Roman" panose="02020603050405020304" pitchFamily="18" charset="0"/>
              </a:rPr>
              <a:t>ғ </a:t>
            </a:r>
            <a:r>
              <a:rPr lang="kk-KZ" sz="2400" dirty="0">
                <a:latin typeface="Times New Roman" panose="02020603050405020304" pitchFamily="18" charset="0"/>
                <a:ea typeface="Times New Roman" panose="02020603050405020304" pitchFamily="18" charset="0"/>
              </a:rPr>
              <a:t>екінші</a:t>
            </a:r>
            <a:r>
              <a:rPr lang="kk-KZ" sz="2400" dirty="0">
                <a:effectLst/>
                <a:latin typeface="Times New Roman" panose="02020603050405020304" pitchFamily="18" charset="0"/>
                <a:ea typeface="Times New Roman" panose="02020603050405020304" pitchFamily="18" charset="0"/>
              </a:rPr>
              <a:t> жартысында стресс туралы ұғым шықпай тұрып былай деген: </a:t>
            </a:r>
            <a:r>
              <a:rPr lang="kk-KZ" sz="2400" b="1" i="1" dirty="0">
                <a:effectLst/>
                <a:latin typeface="Times New Roman" panose="02020603050405020304" pitchFamily="18" charset="0"/>
                <a:ea typeface="Times New Roman" panose="02020603050405020304" pitchFamily="18" charset="0"/>
              </a:rPr>
              <a:t>«тірі организмнің ішкі ортасы, ішкі жағдайы кез келген сыртқы ортадағы болып жатқан келеңсіз жағдайларда да сақталуы тиіс»,</a:t>
            </a:r>
            <a:r>
              <a:rPr lang="kk-KZ" sz="2400" i="1" dirty="0">
                <a:effectLst/>
                <a:latin typeface="Times New Roman" panose="02020603050405020304" pitchFamily="18" charset="0"/>
                <a:ea typeface="Times New Roman" panose="02020603050405020304" pitchFamily="18" charset="0"/>
              </a:rPr>
              <a:t> я</a:t>
            </a:r>
            <a:r>
              <a:rPr lang="kk-KZ" sz="2400" dirty="0">
                <a:effectLst/>
                <a:latin typeface="Times New Roman" panose="02020603050405020304" pitchFamily="18" charset="0"/>
                <a:ea typeface="Times New Roman" panose="02020603050405020304" pitchFamily="18" charset="0"/>
              </a:rPr>
              <a:t>ғни бұдан шығатын қорытынды адам әрқашанда да стрестен сақтанып, тым уайымшыл болмауы тиіс.</a:t>
            </a:r>
            <a:endParaRPr lang="en-US" sz="2400" dirty="0">
              <a:effectLst/>
              <a:latin typeface="Times New Roman" panose="02020603050405020304" pitchFamily="18" charset="0"/>
              <a:ea typeface="Times New Roman" panose="02020603050405020304" pitchFamily="18" charset="0"/>
            </a:endParaRPr>
          </a:p>
          <a:p>
            <a:pPr algn="just">
              <a:tabLst>
                <a:tab pos="450215" algn="l"/>
                <a:tab pos="540385" algn="l"/>
              </a:tabLst>
            </a:pPr>
            <a:endParaRPr lang="kk-KZ" sz="1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16702DE-03E3-2337-049B-50197DA49ADD}"/>
              </a:ext>
            </a:extLst>
          </p:cNvPr>
          <p:cNvSpPr txBox="1"/>
          <p:nvPr/>
        </p:nvSpPr>
        <p:spPr>
          <a:xfrm>
            <a:off x="539496" y="3620048"/>
            <a:ext cx="2807208" cy="2031325"/>
          </a:xfrm>
          <a:prstGeom prst="rect">
            <a:avLst/>
          </a:prstGeom>
          <a:noFill/>
        </p:spPr>
        <p:txBody>
          <a:bodyPr wrap="square">
            <a:spAutoFit/>
          </a:bodyPr>
          <a:lstStyle/>
          <a:p>
            <a:pPr algn="ctr"/>
            <a:r>
              <a:rPr lang="ru-RU" b="1" i="0" dirty="0">
                <a:solidFill>
                  <a:srgbClr val="4D5156"/>
                </a:solidFill>
                <a:effectLst/>
                <a:latin typeface="Times New Roman" panose="02020603050405020304" pitchFamily="18" charset="0"/>
                <a:cs typeface="Times New Roman" panose="02020603050405020304" pitchFamily="18" charset="0"/>
              </a:rPr>
              <a:t>Клод Бернар</a:t>
            </a:r>
          </a:p>
          <a:p>
            <a:pPr algn="ctr"/>
            <a:r>
              <a:rPr lang="ru-RU" i="0" dirty="0">
                <a:solidFill>
                  <a:srgbClr val="4D5156"/>
                </a:solidFill>
                <a:effectLst/>
                <a:latin typeface="Times New Roman" panose="02020603050405020304" pitchFamily="18" charset="0"/>
                <a:cs typeface="Times New Roman" panose="02020603050405020304" pitchFamily="18" charset="0"/>
              </a:rPr>
              <a:t>(1813-1878)</a:t>
            </a:r>
          </a:p>
          <a:p>
            <a:pPr algn="ctr"/>
            <a:r>
              <a:rPr lang="ru-RU" i="0" dirty="0">
                <a:solidFill>
                  <a:srgbClr val="4D5156"/>
                </a:solidFill>
                <a:effectLst/>
                <a:latin typeface="Times New Roman" panose="02020603050405020304" pitchFamily="18" charset="0"/>
                <a:cs typeface="Times New Roman" panose="02020603050405020304" pitchFamily="18" charset="0"/>
              </a:rPr>
              <a:t>француз </a:t>
            </a:r>
            <a:r>
              <a:rPr lang="ru-RU" i="0" dirty="0" err="1">
                <a:solidFill>
                  <a:srgbClr val="4D5156"/>
                </a:solidFill>
                <a:effectLst/>
                <a:latin typeface="Times New Roman" panose="02020603050405020304" pitchFamily="18" charset="0"/>
                <a:cs typeface="Times New Roman" panose="02020603050405020304" pitchFamily="18" charset="0"/>
              </a:rPr>
              <a:t>дәрігері</a:t>
            </a:r>
            <a:r>
              <a:rPr lang="ru-RU" i="0" dirty="0">
                <a:solidFill>
                  <a:srgbClr val="4D5156"/>
                </a:solidFill>
                <a:effectLst/>
                <a:latin typeface="Times New Roman" panose="02020603050405020304" pitchFamily="18" charset="0"/>
                <a:cs typeface="Times New Roman" panose="02020603050405020304" pitchFamily="18" charset="0"/>
              </a:rPr>
              <a:t>, физиолог</a:t>
            </a:r>
          </a:p>
          <a:p>
            <a:pPr algn="ctr"/>
            <a:r>
              <a:rPr lang="ru-RU" i="0" dirty="0" err="1">
                <a:solidFill>
                  <a:srgbClr val="4D5156"/>
                </a:solidFill>
                <a:effectLst/>
                <a:latin typeface="Times New Roman" panose="02020603050405020304" pitchFamily="18" charset="0"/>
                <a:cs typeface="Times New Roman" panose="02020603050405020304" pitchFamily="18" charset="0"/>
              </a:rPr>
              <a:t>эндокринологияның</a:t>
            </a:r>
            <a:r>
              <a:rPr lang="ru-RU" i="0" dirty="0">
                <a:solidFill>
                  <a:srgbClr val="4D5156"/>
                </a:solidFill>
                <a:effectLst/>
                <a:latin typeface="Times New Roman" panose="02020603050405020304" pitchFamily="18" charset="0"/>
                <a:cs typeface="Times New Roman" panose="02020603050405020304" pitchFamily="18" charset="0"/>
              </a:rPr>
              <a:t> </a:t>
            </a:r>
            <a:r>
              <a:rPr lang="ru-RU" i="0" dirty="0" err="1">
                <a:solidFill>
                  <a:srgbClr val="4D5156"/>
                </a:solidFill>
                <a:effectLst/>
                <a:latin typeface="Times New Roman" panose="02020603050405020304" pitchFamily="18" charset="0"/>
                <a:cs typeface="Times New Roman" panose="02020603050405020304" pitchFamily="18" charset="0"/>
              </a:rPr>
              <a:t>негізін</a:t>
            </a:r>
            <a:r>
              <a:rPr lang="ru-RU" i="0" dirty="0">
                <a:solidFill>
                  <a:srgbClr val="4D5156"/>
                </a:solidFill>
                <a:effectLst/>
                <a:latin typeface="Times New Roman" panose="02020603050405020304" pitchFamily="18" charset="0"/>
                <a:cs typeface="Times New Roman" panose="02020603050405020304" pitchFamily="18" charset="0"/>
              </a:rPr>
              <a:t> </a:t>
            </a:r>
            <a:r>
              <a:rPr lang="ru-RU" i="0" dirty="0" err="1">
                <a:solidFill>
                  <a:srgbClr val="4D5156"/>
                </a:solidFill>
                <a:effectLst/>
                <a:latin typeface="Times New Roman" panose="02020603050405020304" pitchFamily="18" charset="0"/>
                <a:cs typeface="Times New Roman" panose="02020603050405020304" pitchFamily="18" charset="0"/>
              </a:rPr>
              <a:t>қалаушы</a:t>
            </a:r>
            <a:r>
              <a:rPr lang="ru-RU" i="0" dirty="0">
                <a:solidFill>
                  <a:srgbClr val="4D5156"/>
                </a:solidFill>
                <a:effectLst/>
                <a:latin typeface="Times New Roman" panose="02020603050405020304" pitchFamily="18" charset="0"/>
                <a:cs typeface="Times New Roman" panose="02020603050405020304" pitchFamily="18" charset="0"/>
              </a:rPr>
              <a:t>. </a:t>
            </a:r>
          </a:p>
          <a:p>
            <a:pPr algn="ctr"/>
            <a:r>
              <a:rPr lang="ru-RU" b="0" i="0" dirty="0">
                <a:solidFill>
                  <a:srgbClr val="4D5156"/>
                </a:solidFill>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6D1F1EA9-04D9-D355-D181-74C9F573485A}"/>
              </a:ext>
            </a:extLst>
          </p:cNvPr>
          <p:cNvPicPr>
            <a:picLocks noChangeAspect="1"/>
          </p:cNvPicPr>
          <p:nvPr/>
        </p:nvPicPr>
        <p:blipFill>
          <a:blip r:embed="rId2"/>
          <a:stretch>
            <a:fillRect/>
          </a:stretch>
        </p:blipFill>
        <p:spPr>
          <a:xfrm>
            <a:off x="703004" y="361314"/>
            <a:ext cx="2449586" cy="3067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2581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83D6EC-CE9C-F166-06DA-B87D1BC8FAF6}"/>
              </a:ext>
            </a:extLst>
          </p:cNvPr>
          <p:cNvSpPr txBox="1"/>
          <p:nvPr/>
        </p:nvSpPr>
        <p:spPr>
          <a:xfrm>
            <a:off x="3511296" y="2613392"/>
            <a:ext cx="7406640" cy="1323439"/>
          </a:xfrm>
          <a:prstGeom prst="rect">
            <a:avLst/>
          </a:prstGeom>
          <a:noFill/>
        </p:spPr>
        <p:txBody>
          <a:bodyPr wrap="square">
            <a:spAutoFit/>
          </a:bodyPr>
          <a:lstStyle/>
          <a:p>
            <a:r>
              <a:rPr lang="ru-RU" sz="2000" b="1" dirty="0">
                <a:latin typeface="Times New Roman" panose="02020603050405020304" pitchFamily="18" charset="0"/>
                <a:cs typeface="Times New Roman" panose="02020603050405020304" pitchFamily="18" charset="0"/>
              </a:rPr>
              <a:t>Гомеостаз</a:t>
            </a:r>
            <a:r>
              <a:rPr lang="ru-RU" sz="2000" dirty="0">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ұғымы</a:t>
            </a:r>
            <a:r>
              <a:rPr lang="ru-RU" sz="2000" b="0" i="0" dirty="0">
                <a:effectLst/>
                <a:latin typeface="Times New Roman" panose="02020603050405020304" pitchFamily="18" charset="0"/>
                <a:cs typeface="Times New Roman" panose="02020603050405020304" pitchFamily="18" charset="0"/>
              </a:rPr>
              <a:t>  </a:t>
            </a:r>
            <a:r>
              <a:rPr lang="ru-RU" sz="2000" b="0" i="0" u="none" strike="noStrike" dirty="0" err="1">
                <a:effectLst/>
                <a:latin typeface="Times New Roman" panose="02020603050405020304" pitchFamily="18" charset="0"/>
                <a:cs typeface="Times New Roman" panose="02020603050405020304" pitchFamily="18" charset="0"/>
                <a:hlinkClick r:id="rId2" tooltip="Әлеумет">
                  <a:extLst>
                    <a:ext uri="{A12FA001-AC4F-418D-AE19-62706E023703}">
                      <ahyp:hlinkClr xmlns:ahyp="http://schemas.microsoft.com/office/drawing/2018/hyperlinkcolor" val="tx"/>
                    </a:ext>
                  </a:extLst>
                </a:hlinkClick>
              </a:rPr>
              <a:t>әлеуметтік</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жүйелерге</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қатысты</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қолданылады</a:t>
            </a:r>
            <a:r>
              <a:rPr lang="ru-RU" sz="2000" b="0" i="0" dirty="0">
                <a:effectLst/>
                <a:latin typeface="Times New Roman" panose="02020603050405020304" pitchFamily="18" charset="0"/>
                <a:cs typeface="Times New Roman" panose="02020603050405020304" pitchFamily="18" charset="0"/>
              </a:rPr>
              <a:t>. Тепе-</a:t>
            </a:r>
            <a:r>
              <a:rPr lang="ru-RU" sz="2000" b="0" i="0" dirty="0" err="1">
                <a:effectLst/>
                <a:latin typeface="Times New Roman" panose="02020603050405020304" pitchFamily="18" charset="0"/>
                <a:cs typeface="Times New Roman" panose="02020603050405020304" pitchFamily="18" charset="0"/>
              </a:rPr>
              <a:t>теңдігін</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бұзуға</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тырысатын</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ішкі</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жәнесыртқы</a:t>
            </a:r>
            <a:r>
              <a:rPr lang="ru-RU" sz="2000" b="0" i="0" dirty="0">
                <a:effectLst/>
                <a:latin typeface="Times New Roman" panose="02020603050405020304" pitchFamily="18" charset="0"/>
                <a:cs typeface="Times New Roman" panose="02020603050405020304" pitchFamily="18" charset="0"/>
              </a:rPr>
              <a:t> </a:t>
            </a:r>
            <a:r>
              <a:rPr lang="ru-RU" sz="2000" b="0" i="0" u="none" strike="noStrike" dirty="0" err="1">
                <a:effectLst/>
                <a:latin typeface="Times New Roman" panose="02020603050405020304" pitchFamily="18" charset="0"/>
                <a:cs typeface="Times New Roman" panose="02020603050405020304" pitchFamily="18" charset="0"/>
                <a:hlinkClick r:id="rId3" tooltip="Фактор">
                  <a:extLst>
                    <a:ext uri="{A12FA001-AC4F-418D-AE19-62706E023703}">
                      <ahyp:hlinkClr xmlns:ahyp="http://schemas.microsoft.com/office/drawing/2018/hyperlinkcolor" val="tx"/>
                    </a:ext>
                  </a:extLst>
                </a:hlinkClick>
              </a:rPr>
              <a:t>факторларға</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қарсы</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күрес</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жолымен</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сақталатын</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қандай</a:t>
            </a:r>
            <a:r>
              <a:rPr lang="ru-RU" sz="2000" b="0" i="0" dirty="0">
                <a:effectLst/>
                <a:latin typeface="Times New Roman" panose="02020603050405020304" pitchFamily="18" charset="0"/>
                <a:cs typeface="Times New Roman" panose="02020603050405020304" pitchFamily="18" charset="0"/>
              </a:rPr>
              <a:t> да </a:t>
            </a:r>
            <a:r>
              <a:rPr lang="ru-RU" sz="2000" b="0" i="0" dirty="0" err="1">
                <a:effectLst/>
                <a:latin typeface="Times New Roman" panose="02020603050405020304" pitchFamily="18" charset="0"/>
                <a:cs typeface="Times New Roman" panose="02020603050405020304" pitchFamily="18" charset="0"/>
              </a:rPr>
              <a:t>бір</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жүйенің</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қимылды</a:t>
            </a:r>
            <a:r>
              <a:rPr lang="ru-RU" sz="2000" b="0" i="0" dirty="0">
                <a:effectLst/>
                <a:latin typeface="Times New Roman" panose="02020603050405020304" pitchFamily="18" charset="0"/>
                <a:cs typeface="Times New Roman" panose="02020603050405020304" pitchFamily="18" charset="0"/>
              </a:rPr>
              <a:t> тепе-</a:t>
            </a:r>
            <a:r>
              <a:rPr lang="ru-RU" sz="2000" b="0" i="0" dirty="0" err="1">
                <a:effectLst/>
                <a:latin typeface="Times New Roman" panose="02020603050405020304" pitchFamily="18" charset="0"/>
                <a:cs typeface="Times New Roman" panose="02020603050405020304" pitchFamily="18" charset="0"/>
              </a:rPr>
              <a:t>теңдікті</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қалпы</a:t>
            </a:r>
            <a:r>
              <a:rPr lang="ru-RU" sz="2000" b="0" i="0" dirty="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F69E57B9-B4B4-99BC-7895-E941782A54BC}"/>
              </a:ext>
            </a:extLst>
          </p:cNvPr>
          <p:cNvPicPr>
            <a:picLocks noChangeAspect="1"/>
          </p:cNvPicPr>
          <p:nvPr/>
        </p:nvPicPr>
        <p:blipFill>
          <a:blip r:embed="rId4"/>
          <a:stretch>
            <a:fillRect/>
          </a:stretch>
        </p:blipFill>
        <p:spPr>
          <a:xfrm>
            <a:off x="667344" y="363741"/>
            <a:ext cx="2185584" cy="2742290"/>
          </a:xfrm>
          <a:prstGeom prst="rect">
            <a:avLst/>
          </a:prstGeom>
        </p:spPr>
      </p:pic>
      <p:sp>
        <p:nvSpPr>
          <p:cNvPr id="11" name="TextBox 10">
            <a:extLst>
              <a:ext uri="{FF2B5EF4-FFF2-40B4-BE49-F238E27FC236}">
                <a16:creationId xmlns:a16="http://schemas.microsoft.com/office/drawing/2014/main" id="{0D97E074-4A88-939A-B532-58E20E528A9A}"/>
              </a:ext>
            </a:extLst>
          </p:cNvPr>
          <p:cNvSpPr txBox="1"/>
          <p:nvPr/>
        </p:nvSpPr>
        <p:spPr>
          <a:xfrm>
            <a:off x="3511296" y="363741"/>
            <a:ext cx="8193024" cy="2554545"/>
          </a:xfrm>
          <a:prstGeom prst="rect">
            <a:avLst/>
          </a:prstGeom>
          <a:noFill/>
        </p:spPr>
        <p:txBody>
          <a:bodyPr wrap="square">
            <a:spAutoFit/>
          </a:bodyPr>
          <a:lstStyle/>
          <a:p>
            <a:pPr algn="just">
              <a:tabLst>
                <a:tab pos="450215" algn="l"/>
                <a:tab pos="540385" algn="l"/>
              </a:tabLst>
            </a:pPr>
            <a:r>
              <a:rPr lang="kk-KZ" dirty="0">
                <a:latin typeface="Times New Roman" panose="02020603050405020304" pitchFamily="18" charset="0"/>
                <a:ea typeface="Times New Roman" panose="02020603050405020304" pitchFamily="18" charset="0"/>
              </a:rPr>
              <a:t>В.Б.</a:t>
            </a:r>
            <a:r>
              <a:rPr lang="kk-KZ" sz="1800" dirty="0">
                <a:effectLst/>
                <a:latin typeface="Times New Roman" panose="02020603050405020304" pitchFamily="18" charset="0"/>
                <a:ea typeface="Times New Roman" panose="02020603050405020304" pitchFamily="18" charset="0"/>
              </a:rPr>
              <a:t> Кеннон</a:t>
            </a:r>
            <a:r>
              <a:rPr lang="ru-RU" sz="1800" dirty="0">
                <a:effectLst/>
                <a:latin typeface="Times New Roman" panose="02020603050405020304" pitchFamily="18" charset="0"/>
                <a:ea typeface="Times New Roman" panose="02020603050405020304" pitchFamily="18" charset="0"/>
              </a:rPr>
              <a:t> 1929 </a:t>
            </a:r>
            <a:r>
              <a:rPr lang="ru-RU" sz="1800" dirty="0" err="1">
                <a:effectLst/>
                <a:latin typeface="Times New Roman" panose="02020603050405020304" pitchFamily="18" charset="0"/>
                <a:ea typeface="Times New Roman" panose="02020603050405020304" pitchFamily="18" charset="0"/>
              </a:rPr>
              <a:t>жылы</a:t>
            </a:r>
            <a:r>
              <a:rPr lang="kk-KZ" sz="1800" dirty="0">
                <a:effectLst/>
                <a:latin typeface="Times New Roman" panose="02020603050405020304" pitchFamily="18" charset="0"/>
                <a:ea typeface="Times New Roman" panose="02020603050405020304" pitchFamily="18" charset="0"/>
              </a:rPr>
              <a:t> ғылымға «гомеостаз» терминін енгізді. </a:t>
            </a:r>
            <a:r>
              <a:rPr lang="kk-KZ" dirty="0">
                <a:latin typeface="Times New Roman" panose="02020603050405020304" pitchFamily="18" charset="0"/>
                <a:ea typeface="Times New Roman" panose="02020603050405020304" pitchFamily="18" charset="0"/>
              </a:rPr>
              <a:t>Г</a:t>
            </a:r>
            <a:r>
              <a:rPr lang="kk-KZ" sz="1800" dirty="0">
                <a:effectLst/>
                <a:latin typeface="Times New Roman" panose="02020603050405020304" pitchFamily="18" charset="0"/>
                <a:ea typeface="Times New Roman" panose="02020603050405020304" pitchFamily="18" charset="0"/>
              </a:rPr>
              <a:t>омеостаз </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адамны</a:t>
            </a:r>
            <a:r>
              <a:rPr lang="kk-KZ" sz="1800" dirty="0">
                <a:effectLst/>
                <a:latin typeface="Times New Roman" panose="02020603050405020304" pitchFamily="18" charset="0"/>
                <a:ea typeface="Times New Roman" panose="02020603050405020304" pitchFamily="18" charset="0"/>
              </a:rPr>
              <a:t>ң стресс кезінде тұрақтылықты сақтау мүмкіндігі.</a:t>
            </a:r>
            <a:endParaRPr lang="en-US" sz="16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1800" dirty="0">
                <a:effectLst/>
                <a:latin typeface="Times New Roman" panose="02020603050405020304" pitchFamily="18" charset="0"/>
                <a:ea typeface="Times New Roman" panose="02020603050405020304" pitchFamily="18" charset="0"/>
              </a:rPr>
              <a:t>Ол аштықта, қорқынышта, ауырғанда тыныс тарылып, артериялық қан</a:t>
            </a:r>
            <a:r>
              <a:rPr lang="kk-KZ" sz="1600" dirty="0">
                <a:latin typeface="Times New Roman" panose="02020603050405020304" pitchFamily="18" charset="0"/>
                <a:ea typeface="Times New Roman" panose="02020603050405020304" pitchFamily="18" charset="0"/>
              </a:rPr>
              <a:t> </a:t>
            </a:r>
            <a:r>
              <a:rPr lang="kk-KZ" sz="1800" dirty="0">
                <a:effectLst/>
                <a:latin typeface="Times New Roman" panose="02020603050405020304" pitchFamily="18" charset="0"/>
                <a:ea typeface="Times New Roman" panose="02020603050405020304" pitchFamily="18" charset="0"/>
              </a:rPr>
              <a:t>қысымы көтеріліп, қанда көміртегі көбейіп, организмге, тіндерге таралуына жол береді.</a:t>
            </a:r>
          </a:p>
          <a:p>
            <a:pPr algn="just">
              <a:tabLst>
                <a:tab pos="450215" algn="l"/>
                <a:tab pos="540385" algn="l"/>
              </a:tabLst>
            </a:pPr>
            <a:r>
              <a:rPr lang="ru-RU" sz="1800" b="1" dirty="0">
                <a:latin typeface="Times New Roman" panose="02020603050405020304" pitchFamily="18" charset="0"/>
                <a:cs typeface="Times New Roman" panose="02020603050405020304" pitchFamily="18" charset="0"/>
              </a:rPr>
              <a:t>Гомеостаз </a:t>
            </a:r>
            <a:r>
              <a:rPr lang="ru-RU" sz="1800" i="1" dirty="0">
                <a:latin typeface="Times New Roman" panose="02020603050405020304" pitchFamily="18" charset="0"/>
                <a:cs typeface="Times New Roman" panose="02020603050405020304" pitchFamily="18" charset="0"/>
              </a:rPr>
              <a:t>(грек. «</a:t>
            </a:r>
            <a:r>
              <a:rPr lang="en-US" sz="1800" i="1" dirty="0" err="1">
                <a:latin typeface="Times New Roman" panose="02020603050405020304" pitchFamily="18" charset="0"/>
                <a:cs typeface="Times New Roman" panose="02020603050405020304" pitchFamily="18" charset="0"/>
              </a:rPr>
              <a:t>homoios</a:t>
            </a:r>
            <a:r>
              <a:rPr lang="kk-KZ" sz="1800" i="1" dirty="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ұқсас</a:t>
            </a:r>
            <a:r>
              <a:rPr lang="ru-RU" sz="1800" i="1"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stasis</a:t>
            </a:r>
            <a:r>
              <a:rPr lang="kk-KZ" sz="1800" i="1" dirty="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 - </a:t>
            </a:r>
            <a:r>
              <a:rPr lang="ru-RU" sz="1800" i="1" dirty="0">
                <a:latin typeface="Times New Roman" panose="02020603050405020304" pitchFamily="18" charset="0"/>
                <a:cs typeface="Times New Roman" panose="02020603050405020304" pitchFamily="18" charset="0"/>
              </a:rPr>
              <a:t>тепе-</a:t>
            </a:r>
            <a:r>
              <a:rPr lang="ru-RU" sz="1800" i="1" dirty="0" err="1">
                <a:latin typeface="Times New Roman" panose="02020603050405020304" pitchFamily="18" charset="0"/>
                <a:cs typeface="Times New Roman" panose="02020603050405020304" pitchFamily="18" charset="0"/>
              </a:rPr>
              <a:t>теңдік</a:t>
            </a:r>
            <a:r>
              <a:rPr lang="ru-RU" sz="1800" i="1"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жүйенің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қызмет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ететін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сыртқы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ортасының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өзгеруіне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қатысты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қозғалмау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қалыпта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ұстау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немесе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реттеу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үрдісі</a:t>
            </a:r>
            <a:r>
              <a:rPr lang="ru-RU" sz="1800" dirty="0">
                <a:latin typeface="Times New Roman" panose="02020603050405020304" pitchFamily="18" charset="0"/>
                <a:cs typeface="Times New Roman" panose="02020603050405020304" pitchFamily="18" charset="0"/>
              </a:rPr>
              <a:t>.</a:t>
            </a:r>
          </a:p>
          <a:p>
            <a:pPr algn="just">
              <a:tabLst>
                <a:tab pos="450215" algn="l"/>
                <a:tab pos="540385" algn="l"/>
              </a:tabLst>
            </a:pPr>
            <a:endParaRPr lang="kk-KZ" sz="1800" dirty="0">
              <a:effectLst/>
              <a:latin typeface="Times New Roman" panose="02020603050405020304" pitchFamily="18" charset="0"/>
              <a:ea typeface="Times New Roman" panose="02020603050405020304" pitchFamily="18" charset="0"/>
            </a:endParaRPr>
          </a:p>
          <a:p>
            <a:pPr algn="just">
              <a:tabLst>
                <a:tab pos="450215" algn="l"/>
                <a:tab pos="540385" algn="l"/>
              </a:tabLst>
            </a:pPr>
            <a:endParaRPr lang="en-US" sz="16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765D86BD-2963-2897-0DA7-88B0C590DBF8}"/>
              </a:ext>
            </a:extLst>
          </p:cNvPr>
          <p:cNvSpPr txBox="1"/>
          <p:nvPr/>
        </p:nvSpPr>
        <p:spPr>
          <a:xfrm>
            <a:off x="146304" y="3306556"/>
            <a:ext cx="3182111" cy="1754326"/>
          </a:xfrm>
          <a:prstGeom prst="rect">
            <a:avLst/>
          </a:prstGeom>
          <a:noFill/>
        </p:spPr>
        <p:txBody>
          <a:bodyPr wrap="square">
            <a:spAutoFit/>
          </a:bodyPr>
          <a:lstStyle/>
          <a:p>
            <a:pPr algn="ctr"/>
            <a:r>
              <a:rPr lang="ru-RU" b="1" dirty="0">
                <a:latin typeface="Times New Roman" panose="02020603050405020304" pitchFamily="18" charset="0"/>
                <a:cs typeface="Times New Roman" panose="02020603050405020304" pitchFamily="18" charset="0"/>
              </a:rPr>
              <a:t>Вальтер Брэдфорд </a:t>
            </a:r>
            <a:r>
              <a:rPr lang="ru-RU" b="1" dirty="0" err="1">
                <a:latin typeface="Times New Roman" panose="02020603050405020304" pitchFamily="18" charset="0"/>
                <a:cs typeface="Times New Roman" panose="02020603050405020304" pitchFamily="18" charset="0"/>
              </a:rPr>
              <a:t>Кеннон</a:t>
            </a:r>
            <a:r>
              <a:rPr lang="ru-RU" b="1" dirty="0">
                <a:latin typeface="Times New Roman" panose="02020603050405020304" pitchFamily="18" charset="0"/>
                <a:cs typeface="Times New Roman" panose="02020603050405020304" pitchFamily="18" charset="0"/>
              </a:rPr>
              <a:t> </a:t>
            </a:r>
          </a:p>
          <a:p>
            <a:pPr algn="ctr"/>
            <a:r>
              <a:rPr lang="ru-RU" dirty="0">
                <a:latin typeface="Times New Roman" panose="02020603050405020304" pitchFamily="18" charset="0"/>
                <a:cs typeface="Times New Roman" panose="02020603050405020304" pitchFamily="18" charset="0"/>
              </a:rPr>
              <a:t>(1871-1945)</a:t>
            </a:r>
          </a:p>
          <a:p>
            <a:pPr algn="ctr"/>
            <a:r>
              <a:rPr lang="ru-RU" dirty="0" err="1">
                <a:latin typeface="Times New Roman" panose="02020603050405020304" pitchFamily="18" charset="0"/>
                <a:cs typeface="Times New Roman" panose="02020603050405020304" pitchFamily="18" charset="0"/>
              </a:rPr>
              <a:t>мед.ғ.д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американдық</a:t>
            </a:r>
            <a:r>
              <a:rPr lang="ru-RU" dirty="0">
                <a:latin typeface="Times New Roman" panose="02020603050405020304" pitchFamily="18" charset="0"/>
                <a:cs typeface="Times New Roman" panose="02020603050405020304" pitchFamily="18" charset="0"/>
              </a:rPr>
              <a:t> физиолог, психофизиолог, </a:t>
            </a:r>
            <a:r>
              <a:rPr lang="kk-KZ" dirty="0">
                <a:latin typeface="Times New Roman" panose="02020603050405020304" pitchFamily="18" charset="0"/>
                <a:cs typeface="Times New Roman" panose="02020603050405020304" pitchFamily="18" charset="0"/>
              </a:rPr>
              <a:t>«ұр немесе қаш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реакциясы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терминінің</a:t>
            </a:r>
            <a:r>
              <a:rPr lang="ru-RU" dirty="0">
                <a:latin typeface="Times New Roman" panose="02020603050405020304" pitchFamily="18" charset="0"/>
                <a:cs typeface="Times New Roman" panose="02020603050405020304" pitchFamily="18" charset="0"/>
              </a:rPr>
              <a:t> авторы.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429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A99153-A2D2-F2CC-F7F1-F4CBDE0E5014}"/>
              </a:ext>
            </a:extLst>
          </p:cNvPr>
          <p:cNvSpPr txBox="1"/>
          <p:nvPr/>
        </p:nvSpPr>
        <p:spPr>
          <a:xfrm>
            <a:off x="192024" y="369975"/>
            <a:ext cx="8092440" cy="2308324"/>
          </a:xfrm>
          <a:prstGeom prst="rect">
            <a:avLst/>
          </a:prstGeom>
          <a:noFill/>
        </p:spPr>
        <p:txBody>
          <a:bodyPr wrap="square">
            <a:spAutoFit/>
          </a:bodyPr>
          <a:lstStyle/>
          <a:p>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Стендаль синдромы</a:t>
            </a: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 (Флоренция синдромы)  –  өнер туындылары немесе басқа эстетикалық заттардың әсерінен (адамдар, табиғат) пайда болған жоғары эмоционалды сезімнен туындаған психикалық жән соматовегетативті белгілердің жиынтығы. </a:t>
            </a:r>
          </a:p>
          <a:p>
            <a:r>
              <a:rPr lang="kk-KZ" sz="1800" dirty="0">
                <a:effectLst/>
                <a:latin typeface="Times New Roman" panose="02020603050405020304" pitchFamily="18" charset="0"/>
                <a:ea typeface="Calibri" panose="020F0502020204030204" pitchFamily="34" charset="0"/>
                <a:cs typeface="Times New Roman" panose="02020603050405020304" pitchFamily="18" charset="0"/>
              </a:rPr>
              <a:t>Г. Могерини тұңғыш рет </a:t>
            </a:r>
            <a:r>
              <a:rPr lang="kk-KZ"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француз жазушысы, өнертанушы, дипломат, психологиялық романның негізін қалаушылардың бірі </a:t>
            </a: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Стендаль (</a:t>
            </a:r>
            <a:r>
              <a:rPr lang="kk-KZ"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Мари-Анри Бейль)  атына орай </a:t>
            </a: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«Стендаль синдромы»  ұғымын ғылыми айналымға енгізген</a:t>
            </a:r>
            <a:endParaRPr lang="kk-KZ"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9D379BF5-A5D7-841C-AE43-80D95D510111}"/>
              </a:ext>
            </a:extLst>
          </p:cNvPr>
          <p:cNvPicPr>
            <a:picLocks noChangeAspect="1"/>
          </p:cNvPicPr>
          <p:nvPr/>
        </p:nvPicPr>
        <p:blipFill>
          <a:blip r:embed="rId2"/>
          <a:stretch>
            <a:fillRect/>
          </a:stretch>
        </p:blipFill>
        <p:spPr>
          <a:xfrm>
            <a:off x="8385371" y="369975"/>
            <a:ext cx="3728092" cy="2662923"/>
          </a:xfrm>
          <a:prstGeom prst="rect">
            <a:avLst/>
          </a:prstGeom>
        </p:spPr>
      </p:pic>
      <p:sp>
        <p:nvSpPr>
          <p:cNvPr id="6" name="TextBox 5">
            <a:extLst>
              <a:ext uri="{FF2B5EF4-FFF2-40B4-BE49-F238E27FC236}">
                <a16:creationId xmlns:a16="http://schemas.microsoft.com/office/drawing/2014/main" id="{0BCB5119-0E61-81E6-7399-D5BA296DBC29}"/>
              </a:ext>
            </a:extLst>
          </p:cNvPr>
          <p:cNvSpPr txBox="1"/>
          <p:nvPr/>
        </p:nvSpPr>
        <p:spPr>
          <a:xfrm>
            <a:off x="8790152" y="3429000"/>
            <a:ext cx="2825496" cy="923330"/>
          </a:xfrm>
          <a:prstGeom prst="rect">
            <a:avLst/>
          </a:prstGeom>
          <a:noFill/>
        </p:spPr>
        <p:txBody>
          <a:bodyPr wrap="square">
            <a:spAutoFit/>
          </a:bodyPr>
          <a:lstStyle/>
          <a:p>
            <a:pPr algn="ctr"/>
            <a:r>
              <a:rPr lang="ru-RU" b="0" i="0" dirty="0">
                <a:solidFill>
                  <a:srgbClr val="000000"/>
                </a:solidFill>
                <a:effectLst/>
                <a:latin typeface="Times New Roman" panose="02020603050405020304" pitchFamily="18" charset="0"/>
                <a:cs typeface="Times New Roman" panose="02020603050405020304" pitchFamily="18" charset="0"/>
              </a:rPr>
              <a:t>Грациэлла </a:t>
            </a:r>
            <a:r>
              <a:rPr lang="ru-RU" b="0" i="0" dirty="0" err="1">
                <a:solidFill>
                  <a:srgbClr val="000000"/>
                </a:solidFill>
                <a:effectLst/>
                <a:latin typeface="Times New Roman" panose="02020603050405020304" pitchFamily="18" charset="0"/>
                <a:cs typeface="Times New Roman" panose="02020603050405020304" pitchFamily="18" charset="0"/>
              </a:rPr>
              <a:t>Магерини</a:t>
            </a:r>
            <a:r>
              <a:rPr lang="ru-RU" b="0" i="0" dirty="0">
                <a:solidFill>
                  <a:srgbClr val="000000"/>
                </a:solidFill>
                <a:effectLst/>
                <a:latin typeface="Times New Roman" panose="02020603050405020304" pitchFamily="18" charset="0"/>
                <a:cs typeface="Times New Roman" panose="02020603050405020304" pitchFamily="18" charset="0"/>
              </a:rPr>
              <a:t> </a:t>
            </a: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итальяндық психиатр </a:t>
            </a:r>
            <a:endParaRPr lang="ru-RU" b="0" i="0" dirty="0">
              <a:solidFill>
                <a:srgbClr val="000000"/>
              </a:solidFill>
              <a:effectLst/>
              <a:latin typeface="Times New Roman" panose="02020603050405020304" pitchFamily="18" charset="0"/>
              <a:cs typeface="Times New Roman" panose="02020603050405020304" pitchFamily="18" charset="0"/>
            </a:endParaRPr>
          </a:p>
          <a:p>
            <a:pPr algn="ctr"/>
            <a:r>
              <a:rPr lang="ru-RU" b="0" i="0" dirty="0">
                <a:solidFill>
                  <a:srgbClr val="000000"/>
                </a:solidFill>
                <a:effectLst/>
                <a:latin typeface="Times New Roman" panose="02020603050405020304" pitchFamily="18" charset="0"/>
                <a:cs typeface="Times New Roman" panose="02020603050405020304" pitchFamily="18" charset="0"/>
              </a:rPr>
              <a:t>(1927-1997)</a:t>
            </a:r>
          </a:p>
        </p:txBody>
      </p:sp>
      <p:pic>
        <p:nvPicPr>
          <p:cNvPr id="2" name="Рисунок 1">
            <a:extLst>
              <a:ext uri="{FF2B5EF4-FFF2-40B4-BE49-F238E27FC236}">
                <a16:creationId xmlns:a16="http://schemas.microsoft.com/office/drawing/2014/main" id="{6732ED67-3D10-DE3E-D19B-E2D56ED09F37}"/>
              </a:ext>
            </a:extLst>
          </p:cNvPr>
          <p:cNvPicPr>
            <a:picLocks noChangeAspect="1"/>
          </p:cNvPicPr>
          <p:nvPr/>
        </p:nvPicPr>
        <p:blipFill>
          <a:blip r:embed="rId3"/>
          <a:stretch>
            <a:fillRect/>
          </a:stretch>
        </p:blipFill>
        <p:spPr>
          <a:xfrm>
            <a:off x="1958577" y="2678300"/>
            <a:ext cx="1945912" cy="2498552"/>
          </a:xfrm>
          <a:prstGeom prst="rect">
            <a:avLst/>
          </a:prstGeom>
        </p:spPr>
      </p:pic>
      <p:sp>
        <p:nvSpPr>
          <p:cNvPr id="7" name="TextBox 6">
            <a:extLst>
              <a:ext uri="{FF2B5EF4-FFF2-40B4-BE49-F238E27FC236}">
                <a16:creationId xmlns:a16="http://schemas.microsoft.com/office/drawing/2014/main" id="{D9D4EBC6-8BE0-5A20-FE03-F2837915F81F}"/>
              </a:ext>
            </a:extLst>
          </p:cNvPr>
          <p:cNvSpPr txBox="1"/>
          <p:nvPr/>
        </p:nvSpPr>
        <p:spPr>
          <a:xfrm>
            <a:off x="800980" y="5410807"/>
            <a:ext cx="4956048" cy="1077218"/>
          </a:xfrm>
          <a:prstGeom prst="rect">
            <a:avLst/>
          </a:prstGeom>
          <a:noFill/>
        </p:spPr>
        <p:txBody>
          <a:bodyPr wrap="square">
            <a:spAutoFit/>
          </a:bodyPr>
          <a:lstStyle/>
          <a:p>
            <a:pPr algn="ctr"/>
            <a:r>
              <a:rPr lang="kk-KZ" sz="1600" dirty="0">
                <a:effectLst/>
                <a:latin typeface="Times New Roman" panose="02020603050405020304" pitchFamily="18" charset="0"/>
                <a:ea typeface="Calibri" panose="020F0502020204030204" pitchFamily="34" charset="0"/>
                <a:cs typeface="Times New Roman" panose="02020603050405020304" pitchFamily="18" charset="0"/>
              </a:rPr>
              <a:t>Стендаль (</a:t>
            </a:r>
            <a:r>
              <a:rPr lang="kk-KZ" sz="16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Мари-Анри Бейль)  </a:t>
            </a:r>
          </a:p>
          <a:p>
            <a:pPr algn="ctr"/>
            <a:r>
              <a:rPr lang="kk-KZ" sz="16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(1783-1842) </a:t>
            </a:r>
          </a:p>
          <a:p>
            <a:pPr algn="ctr"/>
            <a:r>
              <a:rPr lang="kk-KZ" sz="16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француз жазушысы, өнертанушы, дипломат, психологиялық романның негізін қалаушылардың бірі</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10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85A6D-E7B0-F94F-EEB2-41616817C8DD}"/>
              </a:ext>
            </a:extLst>
          </p:cNvPr>
          <p:cNvSpPr txBox="1"/>
          <p:nvPr/>
        </p:nvSpPr>
        <p:spPr>
          <a:xfrm>
            <a:off x="274320" y="286107"/>
            <a:ext cx="11256264" cy="3600986"/>
          </a:xfrm>
          <a:prstGeom prst="rect">
            <a:avLst/>
          </a:prstGeom>
          <a:noFill/>
        </p:spPr>
        <p:txBody>
          <a:bodyPr wrap="square">
            <a:spAutoFit/>
          </a:bodyPr>
          <a:lstStyle/>
          <a:p>
            <a:pPr algn="just">
              <a:tabLst>
                <a:tab pos="450215" algn="l"/>
                <a:tab pos="540385" algn="l"/>
              </a:tabLst>
            </a:pPr>
            <a:r>
              <a:rPr lang="kk-KZ" sz="2400" b="1" dirty="0">
                <a:effectLst/>
                <a:latin typeface="Times New Roman" panose="02020603050405020304" pitchFamily="18" charset="0"/>
                <a:ea typeface="Times New Roman" panose="02020603050405020304" pitchFamily="18" charset="0"/>
              </a:rPr>
              <a:t>Г. Магерини өзінің ғылыми зерттеу жұмысының негізінде «Стендаль синдромының» дамуына бейім бірнеше факторларды анықтады:</a:t>
            </a:r>
            <a:endParaRPr lang="en-US" sz="2400" b="1"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i="1" dirty="0">
                <a:effectLst/>
                <a:latin typeface="Times New Roman" panose="02020603050405020304" pitchFamily="18" charset="0"/>
                <a:ea typeface="Times New Roman" panose="02020603050405020304" pitchFamily="18" charset="0"/>
              </a:rPr>
              <a:t>Әсер ету.</a:t>
            </a:r>
            <a:r>
              <a:rPr lang="kk-KZ" sz="2000" dirty="0">
                <a:effectLst/>
                <a:latin typeface="Times New Roman" panose="02020603050405020304" pitchFamily="18" charset="0"/>
                <a:ea typeface="Times New Roman" panose="02020603050405020304" pitchFamily="18" charset="0"/>
              </a:rPr>
              <a:t> Тәуекел тобында жарқын, мобильді қиялға ие, жоғары эмоционалдылыққа ие адамдар бар. Олар сезімтал, олардың эмоционалды реакциялары тез пайда болады, үлкен қарқындылыққа жетеді және шамадан тыс ұзаққа созылады.</a:t>
            </a:r>
            <a:endParaRPr lang="en-US"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i="1" dirty="0">
                <a:effectLst/>
                <a:latin typeface="Times New Roman" panose="02020603050405020304" pitchFamily="18" charset="0"/>
                <a:ea typeface="Times New Roman" panose="02020603050405020304" pitchFamily="18" charset="0"/>
              </a:rPr>
              <a:t>Білім, руханият.</a:t>
            </a:r>
            <a:r>
              <a:rPr lang="kk-KZ" sz="2000" dirty="0">
                <a:effectLst/>
                <a:latin typeface="Times New Roman" panose="02020603050405020304" pitchFamily="18" charset="0"/>
                <a:ea typeface="Times New Roman" panose="02020603050405020304" pitchFamily="18" charset="0"/>
              </a:rPr>
              <a:t> Мәдениеті мен білімі жоғары, ойлаудың діни сипаты бар адамдар бұзылуға көбірек бейім. Бұл олардың объектілерді талдау, бөлшектерді байқау, шығарманың авторы мен оның дәуіріне жанашырлық таныту қабілетіне байланысты шығар.</a:t>
            </a:r>
            <a:endParaRPr lang="en-US"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i="1" dirty="0">
                <a:effectLst/>
                <a:latin typeface="Times New Roman" panose="02020603050405020304" pitchFamily="18" charset="0"/>
                <a:ea typeface="Times New Roman" panose="02020603050405020304" pitchFamily="18" charset="0"/>
              </a:rPr>
              <a:t>Мәдени тұрғыдан кедейленген орта</a:t>
            </a:r>
            <a:r>
              <a:rPr lang="kk-KZ" sz="2000" dirty="0">
                <a:effectLst/>
                <a:latin typeface="Times New Roman" panose="02020603050405020304" pitchFamily="18" charset="0"/>
                <a:ea typeface="Times New Roman" panose="02020603050405020304" pitchFamily="18" charset="0"/>
              </a:rPr>
              <a:t>. Синдром үлкен өнер нысандарына қол жеткізе алмайтын, бірақ Флоренцияға ұқсас мәдениетке жататын адамдарда пайда болатыны байқалады. Сонымен, науқастардың арасында итальяндықтар жоқ, Флоренция тұрғындары мүлдем жоқ.</a:t>
            </a:r>
            <a:endParaRPr lang="en-US" sz="2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1D6C708-6657-83D5-5D47-8BBFE982B934}"/>
              </a:ext>
            </a:extLst>
          </p:cNvPr>
          <p:cNvSpPr txBox="1"/>
          <p:nvPr/>
        </p:nvSpPr>
        <p:spPr>
          <a:xfrm>
            <a:off x="274320" y="3887093"/>
            <a:ext cx="7114032" cy="2554545"/>
          </a:xfrm>
          <a:prstGeom prst="rect">
            <a:avLst/>
          </a:prstGeom>
          <a:noFill/>
        </p:spPr>
        <p:txBody>
          <a:bodyPr wrap="square">
            <a:spAutoFit/>
          </a:bodyPr>
          <a:lstStyle/>
          <a:p>
            <a:pPr algn="just">
              <a:tabLst>
                <a:tab pos="450215" algn="l"/>
                <a:tab pos="540385" algn="l"/>
              </a:tabLst>
            </a:pPr>
            <a:r>
              <a:rPr lang="kk-KZ" sz="2000" b="1" i="1" dirty="0">
                <a:effectLst/>
                <a:latin typeface="Times New Roman" panose="02020603050405020304" pitchFamily="18" charset="0"/>
                <a:ea typeface="Times New Roman" panose="02020603050405020304" pitchFamily="18" charset="0"/>
              </a:rPr>
              <a:t>Қуанышты күту</a:t>
            </a:r>
            <a:r>
              <a:rPr lang="kk-KZ" sz="2000" dirty="0">
                <a:effectLst/>
                <a:latin typeface="Times New Roman" panose="02020603050405020304" pitchFamily="18" charset="0"/>
                <a:ea typeface="Times New Roman" panose="02020603050405020304" pitchFamily="18" charset="0"/>
              </a:rPr>
              <a:t>. Бейімділік факторларына мыналар жатады: саяхатты жоспарлаудың ұзақ уақыты, сапарға терең жеке мағына беру, өмірде жоғары эстетикалық туындылармен алғашқы танысу.</a:t>
            </a:r>
            <a:endParaRPr lang="en-US"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i="1" dirty="0">
                <a:effectLst/>
                <a:latin typeface="Times New Roman" panose="02020603050405020304" pitchFamily="18" charset="0"/>
                <a:ea typeface="Times New Roman" panose="02020603050405020304" pitchFamily="18" charset="0"/>
              </a:rPr>
              <a:t>Жас синдромы</a:t>
            </a:r>
            <a:r>
              <a:rPr lang="kk-KZ" sz="2000" dirty="0">
                <a:effectLst/>
                <a:latin typeface="Times New Roman" panose="02020603050405020304" pitchFamily="18" charset="0"/>
                <a:ea typeface="Times New Roman" panose="02020603050405020304" pitchFamily="18" charset="0"/>
              </a:rPr>
              <a:t> 25 пен 40 жас аралығындағы ерлер мен әйелдер арасында жиі кездеседі. Балалар мен жасөспірімдер арасында бұзылу диагнозы қойылмаған. Кейбір зерттеулерге сәйкес, әйелдер жиі ауырады.</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737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BC8731-803C-8291-660D-54CAA7D5CDD1}"/>
              </a:ext>
            </a:extLst>
          </p:cNvPr>
          <p:cNvSpPr txBox="1"/>
          <p:nvPr/>
        </p:nvSpPr>
        <p:spPr>
          <a:xfrm>
            <a:off x="3630168" y="537709"/>
            <a:ext cx="8116824" cy="1938992"/>
          </a:xfrm>
          <a:prstGeom prst="rect">
            <a:avLst/>
          </a:prstGeom>
          <a:noFill/>
        </p:spPr>
        <p:txBody>
          <a:bodyPr wrap="square">
            <a:spAutoFit/>
          </a:bodyPr>
          <a:lstStyle/>
          <a:p>
            <a:pPr algn="just">
              <a:tabLst>
                <a:tab pos="450215" algn="l"/>
                <a:tab pos="540385" algn="l"/>
              </a:tabLs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Р. Лазарус стрессті физиологиялық және психологиялық түсіну </a:t>
            </a:r>
            <a:r>
              <a:rPr lang="kk-KZ" sz="2000" dirty="0">
                <a:effectLst/>
                <a:latin typeface="Times New Roman" panose="02020603050405020304" pitchFamily="18" charset="0"/>
                <a:ea typeface="Times New Roman" panose="02020603050405020304" pitchFamily="18" charset="0"/>
                <a:cs typeface="Times New Roman" panose="02020603050405020304" pitchFamily="18" charset="0"/>
              </a:rPr>
              <a:t>арасындағы шекті бірінші болып түсіндіруге тырысты. Оның тұжырымдамасына сәйкес, нақты ынталандырумен байланысты физиологиялық стресс пен психикалық (эмоционалды) стресс бөлінеді, мұнда адам (өзінің білімі мен тәжірибесіне сүйене отырып) алдағы жағдайды қауіпті, қиын деп бағалайды. </a:t>
            </a:r>
          </a:p>
        </p:txBody>
      </p:sp>
      <p:pic>
        <p:nvPicPr>
          <p:cNvPr id="4" name="Рисунок 3">
            <a:extLst>
              <a:ext uri="{FF2B5EF4-FFF2-40B4-BE49-F238E27FC236}">
                <a16:creationId xmlns:a16="http://schemas.microsoft.com/office/drawing/2014/main" id="{EF935AE6-BAF4-BF1B-5107-8062A19C09B9}"/>
              </a:ext>
            </a:extLst>
          </p:cNvPr>
          <p:cNvPicPr>
            <a:picLocks noChangeAspect="1"/>
          </p:cNvPicPr>
          <p:nvPr/>
        </p:nvPicPr>
        <p:blipFill>
          <a:blip r:embed="rId2"/>
          <a:stretch>
            <a:fillRect/>
          </a:stretch>
        </p:blipFill>
        <p:spPr>
          <a:xfrm>
            <a:off x="854488" y="339302"/>
            <a:ext cx="2335625" cy="3089698"/>
          </a:xfrm>
          <a:prstGeom prst="rect">
            <a:avLst/>
          </a:prstGeom>
        </p:spPr>
      </p:pic>
      <p:sp>
        <p:nvSpPr>
          <p:cNvPr id="6" name="TextBox 5">
            <a:extLst>
              <a:ext uri="{FF2B5EF4-FFF2-40B4-BE49-F238E27FC236}">
                <a16:creationId xmlns:a16="http://schemas.microsoft.com/office/drawing/2014/main" id="{CA5C3402-ADA5-1209-9EA3-D686C9B58D8D}"/>
              </a:ext>
            </a:extLst>
          </p:cNvPr>
          <p:cNvSpPr txBox="1"/>
          <p:nvPr/>
        </p:nvSpPr>
        <p:spPr>
          <a:xfrm>
            <a:off x="136398" y="3695714"/>
            <a:ext cx="5959602" cy="2308324"/>
          </a:xfrm>
          <a:prstGeom prst="rect">
            <a:avLst/>
          </a:prstGeom>
          <a:noFill/>
        </p:spPr>
        <p:txBody>
          <a:bodyPr wrap="square">
            <a:spAutoFit/>
          </a:bodyPr>
          <a:lstStyle/>
          <a:p>
            <a:pPr algn="ctr"/>
            <a:r>
              <a:rPr lang="ru-RU" b="1" dirty="0">
                <a:latin typeface="Times New Roman" panose="02020603050405020304" pitchFamily="18" charset="0"/>
                <a:cs typeface="Times New Roman" panose="02020603050405020304" pitchFamily="18" charset="0"/>
              </a:rPr>
              <a:t>Ричард Лазарус </a:t>
            </a:r>
          </a:p>
          <a:p>
            <a:pPr algn="ctr"/>
            <a:r>
              <a:rPr lang="ru-RU" dirty="0">
                <a:latin typeface="Times New Roman" panose="02020603050405020304" pitchFamily="18" charset="0"/>
                <a:cs typeface="Times New Roman" panose="02020603050405020304" pitchFamily="18" charset="0"/>
              </a:rPr>
              <a:t>(1922-2002</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ru-RU" dirty="0" err="1">
                <a:latin typeface="Times New Roman" panose="02020603050405020304" pitchFamily="18" charset="0"/>
                <a:cs typeface="Times New Roman" panose="02020603050405020304" pitchFamily="18" charset="0"/>
              </a:rPr>
              <a:t>американдық</a:t>
            </a:r>
            <a:r>
              <a:rPr lang="ru-RU" dirty="0">
                <a:latin typeface="Times New Roman" panose="02020603050405020304" pitchFamily="18" charset="0"/>
                <a:cs typeface="Times New Roman" panose="02020603050405020304" pitchFamily="18" charset="0"/>
              </a:rPr>
              <a:t> психолог, </a:t>
            </a:r>
            <a:r>
              <a:rPr lang="ru-RU" dirty="0" err="1">
                <a:latin typeface="Times New Roman" panose="02020603050405020304" pitchFamily="18" charset="0"/>
                <a:cs typeface="Times New Roman" panose="02020603050405020304" pitchFamily="18" charset="0"/>
              </a:rPr>
              <a:t>тұлға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эмоциялар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психологиясы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психологиялық</a:t>
            </a:r>
            <a:r>
              <a:rPr lang="ru-RU" dirty="0">
                <a:latin typeface="Times New Roman" panose="02020603050405020304" pitchFamily="18" charset="0"/>
                <a:cs typeface="Times New Roman" panose="02020603050405020304" pitchFamily="18" charset="0"/>
              </a:rPr>
              <a:t> стресс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бейімделу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психологиялық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денсаулық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саласын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зерттеген</a:t>
            </a:r>
            <a:r>
              <a:rPr lang="ru-RU" dirty="0">
                <a:latin typeface="Times New Roman" panose="02020603050405020304" pitchFamily="18" charset="0"/>
                <a:cs typeface="Times New Roman" panose="02020603050405020304" pitchFamily="18" charset="0"/>
              </a:rPr>
              <a:t>  </a:t>
            </a:r>
            <a:r>
              <a:rPr lang="kk-KZ" dirty="0">
                <a:latin typeface="Times New Roman" panose="02020603050405020304" pitchFamily="18" charset="0"/>
                <a:cs typeface="Times New Roman" panose="02020603050405020304" pitchFamily="18" charset="0"/>
              </a:rPr>
              <a:t>ғалым</a:t>
            </a:r>
            <a:r>
              <a:rPr lang="ru-RU" dirty="0">
                <a:latin typeface="Times New Roman" panose="02020603050405020304" pitchFamily="18" charset="0"/>
                <a:cs typeface="Times New Roman" panose="02020603050405020304" pitchFamily="18" charset="0"/>
              </a:rPr>
              <a:t>. Эмоционалды </a:t>
            </a:r>
            <a:r>
              <a:rPr lang="ru-RU" dirty="0" err="1">
                <a:latin typeface="Times New Roman" panose="02020603050405020304" pitchFamily="18" charset="0"/>
                <a:cs typeface="Times New Roman" panose="02020603050405020304" pitchFamily="18" charset="0"/>
              </a:rPr>
              <a:t>жағдайларды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зерттеуде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кеңінен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қолданылатын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бірқатар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шкалалар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сауалнамалардың</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Lazarus </a:t>
            </a:r>
            <a:r>
              <a:rPr lang="kk-KZ" sz="1800" b="1" dirty="0">
                <a:effectLst/>
                <a:latin typeface="Times New Roman" panose="02020603050405020304" pitchFamily="18" charset="0"/>
                <a:ea typeface="Times New Roman" panose="02020603050405020304" pitchFamily="18" charset="0"/>
                <a:cs typeface="Times New Roman" panose="02020603050405020304" pitchFamily="18" charset="0"/>
              </a:rPr>
              <a:t>бағдарламасы</a:t>
            </a:r>
            <a:r>
              <a:rPr lang="kk-KZ" b="1" dirty="0">
                <a:latin typeface="Calibri" panose="020F0502020204030204" pitchFamily="34" charset="0"/>
                <a:ea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авторы)</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421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E11821-8BFD-99A0-DA08-230366E9BFEA}"/>
              </a:ext>
            </a:extLst>
          </p:cNvPr>
          <p:cNvSpPr txBox="1"/>
          <p:nvPr/>
        </p:nvSpPr>
        <p:spPr>
          <a:xfrm>
            <a:off x="374342" y="407362"/>
            <a:ext cx="11443316" cy="2246769"/>
          </a:xfrm>
          <a:prstGeom prst="rect">
            <a:avLst/>
          </a:prstGeom>
          <a:noFill/>
        </p:spPr>
        <p:txBody>
          <a:bodyPr wrap="square">
            <a:spAutoFit/>
          </a:bodyPr>
          <a:lstStyle/>
          <a:p>
            <a:pPr algn="just"/>
            <a:r>
              <a:rPr lang="ru-RU" sz="2800" b="1" dirty="0">
                <a:latin typeface="Times New Roman" panose="02020603050405020304" pitchFamily="18" charset="0"/>
                <a:cs typeface="Times New Roman" panose="02020603050405020304" pitchFamily="18" charset="0"/>
              </a:rPr>
              <a:t>Ричард Лазарус </a:t>
            </a:r>
            <a:r>
              <a:rPr lang="ru-RU" sz="2800" b="1" dirty="0" err="1">
                <a:latin typeface="Times New Roman" panose="02020603050405020304" pitchFamily="18" charset="0"/>
                <a:cs typeface="Times New Roman" panose="02020603050405020304" pitchFamily="18" charset="0"/>
              </a:rPr>
              <a:t>теориясы</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бойынша</a:t>
            </a:r>
            <a:r>
              <a:rPr lang="ru-RU" sz="2800" b="1"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 стресс тек </a:t>
            </a:r>
            <a:r>
              <a:rPr lang="ru-RU" sz="2800" dirty="0" err="1">
                <a:latin typeface="Times New Roman" panose="02020603050405020304" pitchFamily="18" charset="0"/>
                <a:cs typeface="Times New Roman" panose="02020603050405020304" pitchFamily="18" charset="0"/>
              </a:rPr>
              <a:t>екі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жеке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қасиетке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байланысты</a:t>
            </a:r>
            <a:r>
              <a:rPr lang="ru-RU" sz="2800" dirty="0">
                <a:latin typeface="Times New Roman" panose="02020603050405020304" pitchFamily="18" charset="0"/>
                <a:cs typeface="Times New Roman" panose="02020603050405020304" pitchFamily="18" charset="0"/>
              </a:rPr>
              <a:t>: </a:t>
            </a:r>
          </a:p>
          <a:p>
            <a:pPr algn="just"/>
            <a:r>
              <a:rPr lang="ru-RU" sz="2800" dirty="0">
                <a:latin typeface="Times New Roman" panose="02020603050405020304" pitchFamily="18" charset="0"/>
                <a:cs typeface="Times New Roman" panose="02020603050405020304" pitchFamily="18" charset="0"/>
              </a:rPr>
              <a:t> 1. </a:t>
            </a:r>
            <a:r>
              <a:rPr lang="kk-KZ" sz="2800" dirty="0">
                <a:latin typeface="Times New Roman" panose="02020603050405020304" pitchFamily="18" charset="0"/>
                <a:cs typeface="Times New Roman" panose="02020603050405020304" pitchFamily="18" charset="0"/>
              </a:rPr>
              <a:t>Ә</a:t>
            </a:r>
            <a:r>
              <a:rPr lang="ru-RU" sz="2800" dirty="0" err="1">
                <a:latin typeface="Times New Roman" panose="02020603050405020304" pitchFamily="18" charset="0"/>
                <a:cs typeface="Times New Roman" panose="02020603050405020304" pitchFamily="18" charset="0"/>
              </a:rPr>
              <a:t>лем</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туралы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өзі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туралы</a:t>
            </a:r>
            <a:r>
              <a:rPr lang="ru-RU" sz="2800" dirty="0">
                <a:latin typeface="Times New Roman" panose="02020603050405020304" pitchFamily="18" charset="0"/>
                <a:cs typeface="Times New Roman" panose="02020603050405020304" pitchFamily="18" charset="0"/>
              </a:rPr>
              <a:t> т</a:t>
            </a:r>
            <a:r>
              <a:rPr lang="kk-KZ" sz="2800" dirty="0">
                <a:latin typeface="Times New Roman" panose="02020603050405020304" pitchFamily="18" charset="0"/>
                <a:cs typeface="Times New Roman" panose="02020603050405020304" pitchFamily="18" charset="0"/>
              </a:rPr>
              <a:t>үсіну, еслестету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міндеттерді</a:t>
            </a:r>
            <a:r>
              <a:rPr lang="ru-RU" sz="2800" dirty="0">
                <a:latin typeface="Times New Roman" panose="02020603050405020304" pitchFamily="18" charset="0"/>
                <a:cs typeface="Times New Roman" panose="02020603050405020304" pitchFamily="18" charset="0"/>
              </a:rPr>
              <a:t> ала </a:t>
            </a:r>
            <a:r>
              <a:rPr lang="ru-RU" sz="2800" dirty="0" err="1">
                <a:latin typeface="Times New Roman" panose="02020603050405020304" pitchFamily="18" charset="0"/>
                <a:cs typeface="Times New Roman" panose="02020603050405020304" pitchFamily="18" charset="0"/>
              </a:rPr>
              <a:t>білу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қабілетімен</a:t>
            </a:r>
            <a:r>
              <a:rPr lang="ru-RU" sz="2800" dirty="0">
                <a:latin typeface="Times New Roman" panose="02020603050405020304" pitchFamily="18" charset="0"/>
                <a:cs typeface="Times New Roman" panose="02020603050405020304" pitchFamily="18" charset="0"/>
              </a:rPr>
              <a:t>;</a:t>
            </a:r>
          </a:p>
          <a:p>
            <a:pPr algn="just"/>
            <a:r>
              <a:rPr lang="ru-RU" sz="2800" dirty="0">
                <a:latin typeface="Times New Roman" panose="02020603050405020304" pitchFamily="18" charset="0"/>
                <a:cs typeface="Times New Roman" panose="02020603050405020304" pitchFamily="18" charset="0"/>
              </a:rPr>
              <a:t>2. </a:t>
            </a:r>
            <a:r>
              <a:rPr lang="ru-RU" sz="2800" dirty="0" err="1">
                <a:latin typeface="Times New Roman" panose="02020603050405020304" pitchFamily="18" charset="0"/>
                <a:cs typeface="Times New Roman" panose="02020603050405020304" pitchFamily="18" charset="0"/>
              </a:rPr>
              <a:t>Жағдайларға</a:t>
            </a:r>
            <a:r>
              <a:rPr lang="ru-RU" sz="2800" dirty="0">
                <a:latin typeface="Times New Roman" panose="02020603050405020304" pitchFamily="18" charset="0"/>
                <a:cs typeface="Times New Roman" panose="02020603050405020304" pitchFamily="18" charset="0"/>
              </a:rPr>
              <a:t> </a:t>
            </a:r>
            <a:r>
              <a:rPr lang="kk-KZ" sz="2800" dirty="0">
                <a:latin typeface="Times New Roman" panose="02020603050405020304" pitchFamily="18" charset="0"/>
                <a:cs typeface="Times New Roman" panose="02020603050405020304" pitchFamily="18" charset="0"/>
              </a:rPr>
              <a:t>өздерінің </a:t>
            </a:r>
            <a:r>
              <a:rPr lang="ru-RU" sz="2800" dirty="0" err="1">
                <a:latin typeface="Times New Roman" panose="02020603050405020304" pitchFamily="18" charset="0"/>
                <a:cs typeface="Times New Roman" panose="02020603050405020304" pitchFamily="18" charset="0"/>
              </a:rPr>
              <a:t>әсер</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ету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қабілеттері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туралы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түсінігі</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2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3F644A-ADBB-95FA-87DD-92CA6DE6384D}"/>
              </a:ext>
            </a:extLst>
          </p:cNvPr>
          <p:cNvSpPr txBox="1"/>
          <p:nvPr/>
        </p:nvSpPr>
        <p:spPr>
          <a:xfrm>
            <a:off x="932688" y="2081475"/>
            <a:ext cx="11146536" cy="4401205"/>
          </a:xfrm>
          <a:prstGeom prst="rect">
            <a:avLst/>
          </a:prstGeom>
          <a:noFill/>
        </p:spPr>
        <p:txBody>
          <a:bodyPr wrap="square">
            <a:spAutoFit/>
          </a:bodyPr>
          <a:lstStyle/>
          <a:p>
            <a:pPr algn="just">
              <a:tabLst>
                <a:tab pos="450215" algn="l"/>
                <a:tab pos="540385" algn="l"/>
              </a:tabLst>
            </a:pPr>
            <a:r>
              <a:rPr lang="ru-RU" sz="2000" b="1" dirty="0">
                <a:latin typeface="Times New Roman" panose="02020603050405020304" pitchFamily="18" charset="0"/>
                <a:ea typeface="Times New Roman" panose="02020603050405020304" pitchFamily="18" charset="0"/>
              </a:rPr>
              <a:t>2</a:t>
            </a:r>
            <a:r>
              <a:rPr lang="kk-KZ" sz="2000" b="1" dirty="0">
                <a:effectLst/>
                <a:latin typeface="Times New Roman" panose="02020603050405020304" pitchFamily="18" charset="0"/>
                <a:ea typeface="Times New Roman" panose="02020603050405020304" pitchFamily="18" charset="0"/>
              </a:rPr>
              <a:t> </a:t>
            </a:r>
            <a:r>
              <a:rPr lang="ru-RU" sz="2000" b="1" dirty="0">
                <a:effectLst/>
                <a:latin typeface="Times New Roman" panose="02020603050405020304" pitchFamily="18" charset="0"/>
                <a:ea typeface="Times New Roman" panose="02020603050405020304" pitchFamily="18" charset="0"/>
              </a:rPr>
              <a:t>– д</a:t>
            </a:r>
            <a:r>
              <a:rPr lang="kk-KZ" sz="2000" b="1" dirty="0">
                <a:effectLst/>
                <a:latin typeface="Times New Roman" panose="02020603050405020304" pitchFamily="18" charset="0"/>
                <a:ea typeface="Times New Roman" panose="02020603050405020304" pitchFamily="18" charset="0"/>
              </a:rPr>
              <a:t>әріс. Стресстің теориялық – әдіснамалық негіздері</a:t>
            </a:r>
            <a:endParaRPr lang="en-US"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dirty="0">
                <a:effectLst/>
                <a:latin typeface="Times New Roman" panose="02020603050405020304" pitchFamily="18" charset="0"/>
                <a:ea typeface="Times New Roman" panose="02020603050405020304" pitchFamily="18" charset="0"/>
              </a:rPr>
              <a:t>Дәріс жоспары:</a:t>
            </a:r>
            <a:endParaRPr lang="en-US" sz="18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dirty="0">
                <a:effectLst/>
                <a:latin typeface="Times New Roman" panose="02020603050405020304" pitchFamily="18" charset="0"/>
                <a:ea typeface="Times New Roman" panose="02020603050405020304" pitchFamily="18" charset="0"/>
              </a:rPr>
              <a:t>Кіріспе.</a:t>
            </a:r>
            <a:endParaRPr lang="en-US"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0215" algn="l"/>
                <a:tab pos="540385" algn="l"/>
              </a:tabLst>
            </a:pPr>
            <a:r>
              <a:rPr lang="ru-RU" sz="2000" dirty="0">
                <a:effectLst/>
                <a:latin typeface="Times New Roman" panose="02020603050405020304" pitchFamily="18" charset="0"/>
                <a:ea typeface="Times New Roman" panose="02020603050405020304" pitchFamily="18" charset="0"/>
              </a:rPr>
              <a:t>Стресс </a:t>
            </a:r>
            <a:r>
              <a:rPr lang="ru-RU" sz="2000" dirty="0" err="1">
                <a:effectLst/>
                <a:latin typeface="Times New Roman" panose="02020603050405020304" pitchFamily="18" charset="0"/>
                <a:ea typeface="Times New Roman" panose="02020603050405020304" pitchFamily="18" charset="0"/>
              </a:rPr>
              <a:t>және</a:t>
            </a:r>
            <a:r>
              <a:rPr lang="ru-RU" sz="2000" dirty="0">
                <a:effectLst/>
                <a:latin typeface="Times New Roman" panose="02020603050405020304" pitchFamily="18" charset="0"/>
                <a:ea typeface="Times New Roman" panose="02020603050405020304" pitchFamily="18" charset="0"/>
              </a:rPr>
              <a:t> менеджмент </a:t>
            </a:r>
            <a:r>
              <a:rPr lang="ru-RU" sz="2000" dirty="0" err="1">
                <a:effectLst/>
                <a:latin typeface="Times New Roman" panose="02020603050405020304" pitchFamily="18" charset="0"/>
                <a:ea typeface="Times New Roman" panose="02020603050405020304" pitchFamily="18" charset="0"/>
              </a:rPr>
              <a:t>ұғымдарына</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түсінік</a:t>
            </a:r>
            <a:endParaRPr lang="ru-RU" sz="20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0215" algn="l"/>
                <a:tab pos="540385" algn="l"/>
              </a:tabLst>
            </a:pPr>
            <a:r>
              <a:rPr lang="ru-RU" sz="2000" dirty="0">
                <a:effectLst/>
                <a:latin typeface="Times New Roman" panose="02020603050405020304" pitchFamily="18" charset="0"/>
                <a:ea typeface="Times New Roman" panose="02020603050405020304" pitchFamily="18" charset="0"/>
              </a:rPr>
              <a:t>Стресстің </a:t>
            </a:r>
            <a:r>
              <a:rPr lang="ru-RU" sz="2000" dirty="0" err="1">
                <a:effectLst/>
                <a:latin typeface="Times New Roman" panose="02020603050405020304" pitchFamily="18" charset="0"/>
                <a:ea typeface="Times New Roman" panose="02020603050405020304" pitchFamily="18" charset="0"/>
              </a:rPr>
              <a:t>зерттелу</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жайы</a:t>
            </a:r>
            <a:r>
              <a:rPr lang="kk-KZ" sz="2000" dirty="0">
                <a:effectLst/>
                <a:latin typeface="Times New Roman" panose="02020603050405020304" pitchFamily="18" charset="0"/>
                <a:ea typeface="Times New Roman" panose="02020603050405020304" pitchFamily="18" charset="0"/>
              </a:rPr>
              <a:t>, стресстің түрлері, факторлары</a:t>
            </a:r>
            <a:endParaRPr lang="en-US"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0215" algn="l"/>
                <a:tab pos="540385" algn="l"/>
              </a:tabLst>
            </a:pPr>
            <a:r>
              <a:rPr lang="kk-KZ" sz="2000" dirty="0">
                <a:effectLst/>
                <a:latin typeface="Times New Roman" panose="02020603050405020304" pitchFamily="18" charset="0"/>
                <a:ea typeface="Times New Roman" panose="02020603050405020304" pitchFamily="18" charset="0"/>
              </a:rPr>
              <a:t>Стресстің адам ағзасына әсері</a:t>
            </a:r>
            <a:endParaRPr lang="en-US"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0215" algn="l"/>
                <a:tab pos="540385" algn="l"/>
              </a:tabLst>
            </a:pPr>
            <a:r>
              <a:rPr lang="kk-KZ" sz="2000" dirty="0">
                <a:effectLst/>
                <a:latin typeface="Times New Roman" panose="02020603050405020304" pitchFamily="18" charset="0"/>
                <a:ea typeface="Times New Roman" panose="02020603050405020304" pitchFamily="18" charset="0"/>
              </a:rPr>
              <a:t>Стресс тұжырымдамалары</a:t>
            </a:r>
          </a:p>
          <a:p>
            <a:pPr marL="342900" indent="-342900" algn="just">
              <a:buFont typeface="+mj-lt"/>
              <a:buAutoNum type="arabicPeriod"/>
              <a:tabLst>
                <a:tab pos="450215" algn="l"/>
                <a:tab pos="540385" algn="l"/>
              </a:tabLst>
            </a:pPr>
            <a:r>
              <a:rPr lang="kk-KZ" sz="2000" dirty="0">
                <a:effectLst/>
                <a:latin typeface="Times New Roman" panose="02020603050405020304" pitchFamily="18" charset="0"/>
                <a:ea typeface="Times New Roman" panose="02020603050405020304" pitchFamily="18" charset="0"/>
              </a:rPr>
              <a:t>Стресс </a:t>
            </a:r>
            <a:r>
              <a:rPr lang="ru-RU" sz="2000" dirty="0">
                <a:effectLst/>
                <a:latin typeface="Times New Roman" panose="02020603050405020304" pitchFamily="18" charset="0"/>
                <a:ea typeface="Times New Roman" panose="02020603050405020304" pitchFamily="18" charset="0"/>
              </a:rPr>
              <a:t>– менеджмент</a:t>
            </a:r>
            <a:r>
              <a:rPr lang="kk-KZ" sz="2000" dirty="0">
                <a:effectLst/>
                <a:latin typeface="Times New Roman" panose="02020603050405020304" pitchFamily="18" charset="0"/>
                <a:ea typeface="Times New Roman" panose="02020603050405020304" pitchFamily="18" charset="0"/>
              </a:rPr>
              <a:t>, стресс менеджмент стратегиялары</a:t>
            </a:r>
            <a:endParaRPr lang="en-US" sz="1800" dirty="0">
              <a:effectLst/>
              <a:latin typeface="Times New Roman" panose="02020603050405020304" pitchFamily="18" charset="0"/>
              <a:ea typeface="Times New Roman" panose="02020603050405020304" pitchFamily="18" charset="0"/>
            </a:endParaRPr>
          </a:p>
          <a:p>
            <a:pPr lvl="0" algn="just">
              <a:tabLst>
                <a:tab pos="450215" algn="l"/>
                <a:tab pos="540385" algn="l"/>
              </a:tabLst>
            </a:pPr>
            <a:r>
              <a:rPr lang="kk-KZ" sz="20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588645" algn="just">
              <a:tabLst>
                <a:tab pos="450215" algn="l"/>
                <a:tab pos="540385" algn="l"/>
              </a:tabLst>
            </a:pPr>
            <a:r>
              <a:rPr lang="kk-KZ" sz="20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b="1" dirty="0">
                <a:effectLst/>
                <a:latin typeface="Times New Roman" panose="02020603050405020304" pitchFamily="18" charset="0"/>
                <a:ea typeface="Times New Roman" panose="02020603050405020304" pitchFamily="18" charset="0"/>
              </a:rPr>
              <a:t>Кілт сөздер:</a:t>
            </a:r>
            <a:r>
              <a:rPr lang="kk-KZ" sz="2000" dirty="0">
                <a:effectLst/>
                <a:latin typeface="Times New Roman" panose="02020603050405020304" pitchFamily="18" charset="0"/>
                <a:ea typeface="Times New Roman" panose="02020603050405020304" pitchFamily="18" charset="0"/>
              </a:rPr>
              <a:t> әлеуметтік педагогикалық іс – әрекет, стресс, менеджмент, </a:t>
            </a:r>
          </a:p>
          <a:p>
            <a:pPr algn="just">
              <a:tabLst>
                <a:tab pos="450215" algn="l"/>
                <a:tab pos="540385" algn="l"/>
              </a:tabLst>
            </a:pPr>
            <a:r>
              <a:rPr lang="kk-KZ" sz="2000" dirty="0">
                <a:effectLst/>
                <a:latin typeface="Times New Roman" panose="02020603050405020304" pitchFamily="18" charset="0"/>
                <a:ea typeface="Times New Roman" panose="02020603050405020304" pitchFamily="18" charset="0"/>
              </a:rPr>
              <a:t>стресс факторлары, стресс түрлері, дистресс, эустресс</a:t>
            </a:r>
            <a:endParaRPr lang="en-US" sz="1800" dirty="0">
              <a:effectLst/>
              <a:latin typeface="Times New Roman" panose="02020603050405020304" pitchFamily="18" charset="0"/>
              <a:ea typeface="Times New Roman" panose="02020603050405020304" pitchFamily="18" charset="0"/>
            </a:endParaRPr>
          </a:p>
          <a:p>
            <a:pPr algn="just">
              <a:tabLst>
                <a:tab pos="450215" algn="l"/>
                <a:tab pos="540385" algn="l"/>
              </a:tabLst>
            </a:pP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208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ADA4A2-792D-98D0-76B6-6884B37CCA07}"/>
              </a:ext>
            </a:extLst>
          </p:cNvPr>
          <p:cNvSpPr txBox="1"/>
          <p:nvPr/>
        </p:nvSpPr>
        <p:spPr>
          <a:xfrm>
            <a:off x="374904" y="580519"/>
            <a:ext cx="11283696" cy="4154984"/>
          </a:xfrm>
          <a:prstGeom prst="rect">
            <a:avLst/>
          </a:prstGeom>
          <a:noFill/>
        </p:spPr>
        <p:txBody>
          <a:bodyPr wrap="square">
            <a:spAutoFit/>
          </a:bodyPr>
          <a:lstStyle/>
          <a:p>
            <a:pPr lvl="0" algn="just">
              <a:tabLst>
                <a:tab pos="450215" algn="l"/>
                <a:tab pos="540385" algn="l"/>
              </a:tabLst>
            </a:pPr>
            <a:r>
              <a:rPr lang="ru-RU" sz="2400" b="1" dirty="0">
                <a:latin typeface="Times New Roman" panose="02020603050405020304" pitchFamily="18" charset="0"/>
                <a:cs typeface="Times New Roman" panose="02020603050405020304" pitchFamily="18" charset="0"/>
              </a:rPr>
              <a:t>Дәріс </a:t>
            </a:r>
            <a:r>
              <a:rPr lang="ru-RU" sz="2400" b="1" dirty="0" err="1">
                <a:latin typeface="Times New Roman" panose="02020603050405020304" pitchFamily="18" charset="0"/>
                <a:cs typeface="Times New Roman" panose="02020603050405020304" pitchFamily="18" charset="0"/>
              </a:rPr>
              <a:t>бойынша</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тексеру</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сұрақтары</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бойынша</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сіз</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өз</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біліміңізді</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тексеріп</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бекіте</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аласыз</a:t>
            </a:r>
            <a:r>
              <a:rPr lang="ru-RU" sz="2400" b="1" dirty="0">
                <a:latin typeface="Times New Roman" panose="02020603050405020304" pitchFamily="18" charset="0"/>
                <a:cs typeface="Times New Roman" panose="02020603050405020304" pitchFamily="18" charset="0"/>
              </a:rPr>
              <a:t>: </a:t>
            </a:r>
          </a:p>
          <a:p>
            <a:pPr lvl="0" algn="just">
              <a:tabLst>
                <a:tab pos="450215" algn="l"/>
                <a:tab pos="540385" algn="l"/>
              </a:tabLst>
            </a:pPr>
            <a:r>
              <a:rPr lang="kk-KZ" sz="2400" dirty="0">
                <a:effectLst/>
                <a:latin typeface="Times New Roman" panose="02020603050405020304" pitchFamily="18" charset="0"/>
                <a:ea typeface="Times New Roman" panose="02020603050405020304" pitchFamily="18" charset="0"/>
              </a:rPr>
              <a:t>1. Әлеуметтік педагогикалық іс-әрекетте стрессті басқару</a:t>
            </a:r>
            <a:endParaRPr lang="en-US" sz="2400" dirty="0">
              <a:effectLst/>
              <a:latin typeface="Times New Roman" panose="02020603050405020304" pitchFamily="18" charset="0"/>
              <a:ea typeface="Times New Roman" panose="02020603050405020304" pitchFamily="18" charset="0"/>
            </a:endParaRPr>
          </a:p>
          <a:p>
            <a:pPr lvl="0" algn="just">
              <a:tabLst>
                <a:tab pos="450215" algn="l"/>
                <a:tab pos="540385" algn="l"/>
              </a:tabLst>
            </a:pPr>
            <a:r>
              <a:rPr lang="kk-KZ" sz="2400" dirty="0">
                <a:effectLst/>
                <a:latin typeface="Times New Roman" panose="02020603050405020304" pitchFamily="18" charset="0"/>
                <a:ea typeface="Times New Roman" panose="02020603050405020304" pitchFamily="18" charset="0"/>
              </a:rPr>
              <a:t>2. Стресс ұғымының ғылым айналымға енуіне себеп болған жағдайлар</a:t>
            </a:r>
            <a:endParaRPr lang="en-US" sz="2400" dirty="0">
              <a:effectLst/>
              <a:latin typeface="Times New Roman" panose="02020603050405020304" pitchFamily="18" charset="0"/>
              <a:ea typeface="Times New Roman" panose="02020603050405020304" pitchFamily="18" charset="0"/>
            </a:endParaRPr>
          </a:p>
          <a:p>
            <a:pPr lvl="0" algn="just">
              <a:tabLst>
                <a:tab pos="450215" algn="l"/>
                <a:tab pos="540385" algn="l"/>
              </a:tabLst>
            </a:pPr>
            <a:r>
              <a:rPr lang="ru-RU" sz="2400" dirty="0">
                <a:latin typeface="Times New Roman" panose="02020603050405020304" pitchFamily="18" charset="0"/>
                <a:cs typeface="Times New Roman" panose="02020603050405020304" pitchFamily="18" charset="0"/>
              </a:rPr>
              <a:t>3.Стресс </a:t>
            </a:r>
            <a:r>
              <a:rPr lang="ru-RU" sz="2400" dirty="0" err="1">
                <a:latin typeface="Times New Roman" panose="02020603050405020304" pitchFamily="18" charset="0"/>
                <a:cs typeface="Times New Roman" panose="02020603050405020304" pitchFamily="18" charset="0"/>
              </a:rPr>
              <a:t>дегеніміз</a:t>
            </a:r>
            <a:r>
              <a:rPr lang="ru-RU" sz="2400" dirty="0">
                <a:latin typeface="Times New Roman" panose="02020603050405020304" pitchFamily="18" charset="0"/>
                <a:cs typeface="Times New Roman" panose="02020603050405020304" pitchFamily="18" charset="0"/>
              </a:rPr>
              <a:t> не? </a:t>
            </a:r>
          </a:p>
          <a:p>
            <a:pPr lvl="0" algn="just">
              <a:tabLst>
                <a:tab pos="450215" algn="l"/>
                <a:tab pos="540385" algn="l"/>
              </a:tabLst>
            </a:pPr>
            <a:r>
              <a:rPr lang="ru-RU" sz="2400" dirty="0">
                <a:latin typeface="Times New Roman" panose="02020603050405020304" pitchFamily="18" charset="0"/>
                <a:cs typeface="Times New Roman" panose="02020603050405020304" pitchFamily="18" charset="0"/>
              </a:rPr>
              <a:t>4.Стресс-менеджментке </a:t>
            </a:r>
            <a:r>
              <a:rPr lang="ru-RU" sz="2400" dirty="0" err="1">
                <a:latin typeface="Times New Roman" panose="02020603050405020304" pitchFamily="18" charset="0"/>
                <a:cs typeface="Times New Roman" panose="02020603050405020304" pitchFamily="18" charset="0"/>
              </a:rPr>
              <a:t>аныктама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беріңіз</a:t>
            </a:r>
            <a:r>
              <a:rPr lang="ru-RU" sz="2400" dirty="0">
                <a:latin typeface="Times New Roman" panose="02020603050405020304" pitchFamily="18" charset="0"/>
                <a:cs typeface="Times New Roman" panose="02020603050405020304" pitchFamily="18" charset="0"/>
              </a:rPr>
              <a:t> </a:t>
            </a:r>
          </a:p>
          <a:p>
            <a:pPr lvl="0" algn="just">
              <a:tabLst>
                <a:tab pos="450215" algn="l"/>
                <a:tab pos="540385" algn="l"/>
              </a:tabLs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kk-KZ" sz="2400" dirty="0">
                <a:effectLst/>
                <a:latin typeface="Times New Roman" panose="02020603050405020304" pitchFamily="18" charset="0"/>
                <a:ea typeface="Times New Roman" panose="02020603050405020304" pitchFamily="18" charset="0"/>
              </a:rPr>
              <a:t>Стресс ұғымының мәні мен мазмұны</a:t>
            </a:r>
            <a:endParaRPr lang="ru-RU" sz="2400" dirty="0">
              <a:latin typeface="Times New Roman" panose="02020603050405020304" pitchFamily="18" charset="0"/>
              <a:ea typeface="Times New Roman" panose="02020603050405020304" pitchFamily="18" charset="0"/>
            </a:endParaRPr>
          </a:p>
          <a:p>
            <a:pPr lvl="0" algn="just">
              <a:tabLst>
                <a:tab pos="450215" algn="l"/>
                <a:tab pos="540385" algn="l"/>
              </a:tabLst>
            </a:pPr>
            <a:r>
              <a:rPr lang="kk-KZ" sz="2400" dirty="0">
                <a:latin typeface="Times New Roman" panose="02020603050405020304" pitchFamily="18" charset="0"/>
                <a:ea typeface="Times New Roman" panose="02020603050405020304" pitchFamily="18" charset="0"/>
              </a:rPr>
              <a:t>6</a:t>
            </a:r>
            <a:r>
              <a:rPr lang="kk-KZ" sz="2400" dirty="0">
                <a:effectLst/>
                <a:latin typeface="Times New Roman" panose="02020603050405020304" pitchFamily="18" charset="0"/>
                <a:ea typeface="Times New Roman" panose="02020603050405020304" pitchFamily="18" charset="0"/>
              </a:rPr>
              <a:t>.Стресс факторлары</a:t>
            </a:r>
          </a:p>
          <a:p>
            <a:pPr lvl="0" algn="just">
              <a:tabLst>
                <a:tab pos="450215" algn="l"/>
                <a:tab pos="540385" algn="l"/>
              </a:tabLst>
            </a:pPr>
            <a:r>
              <a:rPr lang="kk-KZ" sz="2400" dirty="0">
                <a:latin typeface="Times New Roman" panose="02020603050405020304" pitchFamily="18" charset="0"/>
                <a:ea typeface="Times New Roman" panose="02020603050405020304" pitchFamily="18" charset="0"/>
              </a:rPr>
              <a:t>7.Эустресс және дистресс айырмашылықтары</a:t>
            </a:r>
            <a:endParaRPr lang="ru-RU" sz="2400" dirty="0">
              <a:latin typeface="Times New Roman" panose="02020603050405020304" pitchFamily="18" charset="0"/>
              <a:ea typeface="Times New Roman" panose="02020603050405020304" pitchFamily="18" charset="0"/>
            </a:endParaRPr>
          </a:p>
          <a:p>
            <a:pPr lvl="0" algn="just">
              <a:tabLst>
                <a:tab pos="450215" algn="l"/>
                <a:tab pos="540385" algn="l"/>
              </a:tabLst>
            </a:pPr>
            <a:r>
              <a:rPr lang="ru-RU" sz="2400" dirty="0">
                <a:latin typeface="Times New Roman" panose="02020603050405020304" pitchFamily="18" charset="0"/>
                <a:ea typeface="Times New Roman" panose="02020603050405020304" pitchFamily="18" charset="0"/>
              </a:rPr>
              <a:t>8</a:t>
            </a:r>
            <a:r>
              <a:rPr lang="kk-KZ" sz="2400" dirty="0">
                <a:effectLst/>
                <a:latin typeface="Times New Roman" panose="02020603050405020304" pitchFamily="18" charset="0"/>
                <a:ea typeface="Times New Roman" panose="02020603050405020304" pitchFamily="18" charset="0"/>
              </a:rPr>
              <a:t>. Стресс туралы ғылыми тұжырымдамалар</a:t>
            </a:r>
          </a:p>
          <a:p>
            <a:pPr lvl="0" algn="just">
              <a:tabLst>
                <a:tab pos="450215" algn="l"/>
                <a:tab pos="540385" algn="l"/>
              </a:tabLst>
            </a:pP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3762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577D08-339B-7C25-9ADD-B1CEA21B1D91}"/>
              </a:ext>
            </a:extLst>
          </p:cNvPr>
          <p:cNvSpPr txBox="1"/>
          <p:nvPr/>
        </p:nvSpPr>
        <p:spPr>
          <a:xfrm>
            <a:off x="2693773" y="2109572"/>
            <a:ext cx="6079524" cy="1384995"/>
          </a:xfrm>
          <a:prstGeom prst="rect">
            <a:avLst/>
          </a:prstGeom>
          <a:noFill/>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НАЗАР ҚОЙЫП ТЫҢДАҒАНДАРЫҢЫЗҒА РАХМЕТ!</a:t>
            </a:r>
            <a:endParaRPr lang="en-US" sz="2800" b="1" dirty="0"/>
          </a:p>
        </p:txBody>
      </p:sp>
    </p:spTree>
    <p:extLst>
      <p:ext uri="{BB962C8B-B14F-4D97-AF65-F5344CB8AC3E}">
        <p14:creationId xmlns:p14="http://schemas.microsoft.com/office/powerpoint/2010/main" val="111725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2CE6B4-6278-0E2A-F621-1196714324B0}"/>
              </a:ext>
            </a:extLst>
          </p:cNvPr>
          <p:cNvSpPr txBox="1"/>
          <p:nvPr/>
        </p:nvSpPr>
        <p:spPr>
          <a:xfrm>
            <a:off x="80996" y="4587479"/>
            <a:ext cx="5713252" cy="954107"/>
          </a:xfrm>
          <a:prstGeom prst="rect">
            <a:avLst/>
          </a:prstGeom>
          <a:noFill/>
        </p:spPr>
        <p:txBody>
          <a:bodyPr wrap="square">
            <a:spAutoFit/>
          </a:bodyPr>
          <a:lstStyle/>
          <a:p>
            <a:pPr algn="ctr"/>
            <a:r>
              <a:rPr lang="ru-RU" sz="2800" b="1" dirty="0">
                <a:solidFill>
                  <a:srgbClr val="FF0000"/>
                </a:solidFill>
                <a:latin typeface="Times New Roman" panose="02020603050405020304" pitchFamily="18" charset="0"/>
                <a:cs typeface="Times New Roman" panose="02020603050405020304" pitchFamily="18" charset="0"/>
              </a:rPr>
              <a:t>Стресс </a:t>
            </a:r>
            <a:r>
              <a:rPr lang="ru-RU" sz="2800" b="1" dirty="0" err="1">
                <a:solidFill>
                  <a:srgbClr val="FF0000"/>
                </a:solidFill>
                <a:latin typeface="Times New Roman" panose="02020603050405020304" pitchFamily="18" charset="0"/>
                <a:cs typeface="Times New Roman" panose="02020603050405020304" pitchFamily="18" charset="0"/>
              </a:rPr>
              <a:t>дегеніміз</a:t>
            </a:r>
            <a:r>
              <a:rPr lang="ru-RU" sz="2800" b="1" dirty="0">
                <a:solidFill>
                  <a:srgbClr val="FF0000"/>
                </a:solidFill>
                <a:latin typeface="Times New Roman" panose="02020603050405020304" pitchFamily="18" charset="0"/>
                <a:cs typeface="Times New Roman" panose="02020603050405020304" pitchFamily="18" charset="0"/>
              </a:rPr>
              <a:t> не</a:t>
            </a:r>
            <a:r>
              <a:rPr lang="ru-RU" sz="2800" dirty="0">
                <a:solidFill>
                  <a:srgbClr val="FF0000"/>
                </a:solidFill>
                <a:latin typeface="Times New Roman" panose="02020603050405020304" pitchFamily="18" charset="0"/>
                <a:cs typeface="Times New Roman" panose="02020603050405020304" pitchFamily="18" charset="0"/>
              </a:rPr>
              <a:t>?</a:t>
            </a:r>
          </a:p>
          <a:p>
            <a:pPr algn="ctr"/>
            <a:r>
              <a:rPr lang="ru-RU" sz="2800" b="1" dirty="0">
                <a:solidFill>
                  <a:srgbClr val="FF0000"/>
                </a:solidFill>
                <a:latin typeface="Times New Roman" panose="02020603050405020304" pitchFamily="18" charset="0"/>
                <a:cs typeface="Times New Roman" panose="02020603050405020304" pitchFamily="18" charset="0"/>
              </a:rPr>
              <a:t>Стресс-менеджмент </a:t>
            </a:r>
            <a:r>
              <a:rPr lang="ru-RU" sz="2800" b="1" dirty="0" err="1">
                <a:solidFill>
                  <a:srgbClr val="FF0000"/>
                </a:solidFill>
                <a:latin typeface="Times New Roman" panose="02020603050405020304" pitchFamily="18" charset="0"/>
                <a:cs typeface="Times New Roman" panose="02020603050405020304" pitchFamily="18" charset="0"/>
              </a:rPr>
              <a:t>деге</a:t>
            </a:r>
            <a:r>
              <a:rPr lang="kk-KZ" sz="2800" b="1" dirty="0">
                <a:solidFill>
                  <a:srgbClr val="FF0000"/>
                </a:solidFill>
                <a:latin typeface="Times New Roman" panose="02020603050405020304" pitchFamily="18" charset="0"/>
                <a:cs typeface="Times New Roman" panose="02020603050405020304" pitchFamily="18" charset="0"/>
              </a:rPr>
              <a:t>німіз не?</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23261FC-7D96-F772-11A8-E9FA570D7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19" y="490694"/>
            <a:ext cx="4876800" cy="3020568"/>
          </a:xfrm>
          <a:prstGeom prst="rect">
            <a:avLst/>
          </a:prstGeom>
        </p:spPr>
      </p:pic>
      <p:pic>
        <p:nvPicPr>
          <p:cNvPr id="6" name="Рисунок 5">
            <a:extLst>
              <a:ext uri="{FF2B5EF4-FFF2-40B4-BE49-F238E27FC236}">
                <a16:creationId xmlns:a16="http://schemas.microsoft.com/office/drawing/2014/main" id="{3C39928C-0996-E249-65BF-DDE4EAB27A91}"/>
              </a:ext>
            </a:extLst>
          </p:cNvPr>
          <p:cNvPicPr>
            <a:picLocks noChangeAspect="1"/>
          </p:cNvPicPr>
          <p:nvPr/>
        </p:nvPicPr>
        <p:blipFill>
          <a:blip r:embed="rId3"/>
          <a:stretch>
            <a:fillRect/>
          </a:stretch>
        </p:blipFill>
        <p:spPr>
          <a:xfrm>
            <a:off x="6734778" y="355292"/>
            <a:ext cx="4371623" cy="2909116"/>
          </a:xfrm>
          <a:prstGeom prst="rect">
            <a:avLst/>
          </a:prstGeom>
        </p:spPr>
      </p:pic>
    </p:spTree>
    <p:extLst>
      <p:ext uri="{BB962C8B-B14F-4D97-AF65-F5344CB8AC3E}">
        <p14:creationId xmlns:p14="http://schemas.microsoft.com/office/powerpoint/2010/main" val="2580327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69978C-FAD2-8566-963E-F4991E433D6E}"/>
              </a:ext>
            </a:extLst>
          </p:cNvPr>
          <p:cNvSpPr txBox="1"/>
          <p:nvPr/>
        </p:nvSpPr>
        <p:spPr>
          <a:xfrm>
            <a:off x="301752" y="2516546"/>
            <a:ext cx="11667744" cy="1200329"/>
          </a:xfrm>
          <a:prstGeom prst="rect">
            <a:avLst/>
          </a:prstGeom>
          <a:noFill/>
        </p:spPr>
        <p:txBody>
          <a:bodyPr wrap="square">
            <a:spAutoFit/>
          </a:bodyPr>
          <a:lstStyle/>
          <a:p>
            <a:r>
              <a:rPr lang="ru-RU" b="0" i="0" dirty="0">
                <a:solidFill>
                  <a:srgbClr val="333333"/>
                </a:solidFill>
                <a:effectLst/>
                <a:latin typeface="YS Text"/>
              </a:rPr>
              <a:t> </a:t>
            </a:r>
            <a:r>
              <a:rPr lang="ru-RU" sz="2400" b="1" dirty="0">
                <a:solidFill>
                  <a:srgbClr val="FF0000"/>
                </a:solidFill>
                <a:latin typeface="Times New Roman" panose="02020603050405020304" pitchFamily="18" charset="0"/>
                <a:cs typeface="Times New Roman" panose="02020603050405020304" pitchFamily="18" charset="0"/>
              </a:rPr>
              <a:t>С</a:t>
            </a:r>
            <a:r>
              <a:rPr lang="ru-RU" sz="2400" b="1" i="0" dirty="0">
                <a:solidFill>
                  <a:srgbClr val="FF0000"/>
                </a:solidFill>
                <a:effectLst/>
                <a:latin typeface="Times New Roman" panose="02020603050405020304" pitchFamily="18" charset="0"/>
                <a:cs typeface="Times New Roman" panose="02020603050405020304" pitchFamily="18" charset="0"/>
              </a:rPr>
              <a:t>тресс</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ағылш</a:t>
            </a:r>
            <a:r>
              <a:rPr lang="ru-RU" sz="2400" dirty="0" err="1">
                <a:solidFill>
                  <a:srgbClr val="333333"/>
                </a:solidFill>
                <a:latin typeface="Times New Roman" panose="02020603050405020304" pitchFamily="18" charset="0"/>
                <a:cs typeface="Times New Roman" panose="02020603050405020304" pitchFamily="18" charset="0"/>
              </a:rPr>
              <a:t>ын</a:t>
            </a:r>
            <a:r>
              <a:rPr lang="ru-RU" sz="2400" dirty="0">
                <a:solidFill>
                  <a:srgbClr val="333333"/>
                </a:solidFill>
                <a:latin typeface="Times New Roman" panose="02020603050405020304" pitchFamily="18" charset="0"/>
                <a:cs typeface="Times New Roman" panose="02020603050405020304" pitchFamily="18" charset="0"/>
              </a:rPr>
              <a:t> т. </a:t>
            </a:r>
            <a:r>
              <a:rPr lang="en-US" sz="2400" b="0" i="0" dirty="0">
                <a:solidFill>
                  <a:srgbClr val="333333"/>
                </a:solidFill>
                <a:effectLst/>
                <a:latin typeface="Times New Roman" panose="02020603050405020304" pitchFamily="18" charset="0"/>
                <a:cs typeface="Times New Roman" panose="02020603050405020304" pitchFamily="18" charset="0"/>
              </a:rPr>
              <a:t>stress) - </a:t>
            </a:r>
            <a:r>
              <a:rPr lang="ru-RU" sz="2400" b="0" i="0" dirty="0" err="1">
                <a:solidFill>
                  <a:srgbClr val="333333"/>
                </a:solidFill>
                <a:effectLst/>
                <a:latin typeface="Times New Roman" panose="02020603050405020304" pitchFamily="18" charset="0"/>
                <a:cs typeface="Times New Roman" panose="02020603050405020304" pitchFamily="18" charset="0"/>
              </a:rPr>
              <a:t>қатты</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күйзелу</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cs typeface="Times New Roman" panose="02020603050405020304" pitchFamily="18" charset="0"/>
              </a:rPr>
              <a:t>м</a:t>
            </a:r>
            <a:r>
              <a:rPr lang="ru-RU" sz="2400" b="0" i="0" dirty="0" err="1">
                <a:solidFill>
                  <a:srgbClr val="333333"/>
                </a:solidFill>
                <a:effectLst/>
                <a:latin typeface="Times New Roman" panose="02020603050405020304" pitchFamily="18" charset="0"/>
                <a:cs typeface="Times New Roman" panose="02020603050405020304" pitchFamily="18" charset="0"/>
              </a:rPr>
              <a:t>азасыз</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күйге</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түсу</a:t>
            </a:r>
            <a:r>
              <a:rPr lang="ru-RU" sz="2400" b="0" i="0" dirty="0">
                <a:solidFill>
                  <a:srgbClr val="333333"/>
                </a:solidFill>
                <a:effectLst/>
                <a:latin typeface="Times New Roman" panose="02020603050405020304" pitchFamily="18" charset="0"/>
                <a:cs typeface="Times New Roman" panose="02020603050405020304" pitchFamily="18" charset="0"/>
              </a:rPr>
              <a:t>, абыржу, </a:t>
            </a:r>
            <a:r>
              <a:rPr lang="ru-RU" sz="2400" b="0" i="0" dirty="0" err="1">
                <a:solidFill>
                  <a:srgbClr val="333333"/>
                </a:solidFill>
                <a:effectLst/>
                <a:latin typeface="Times New Roman" panose="02020603050405020304" pitchFamily="18" charset="0"/>
                <a:cs typeface="Times New Roman" panose="02020603050405020304" pitchFamily="18" charset="0"/>
              </a:rPr>
              <a:t>мөлшерден</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тыс</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ширақтылық</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1" i="0" dirty="0" err="1">
                <a:solidFill>
                  <a:srgbClr val="333333"/>
                </a:solidFill>
                <a:effectLst/>
                <a:latin typeface="Times New Roman" panose="02020603050405020304" pitchFamily="18" charset="0"/>
                <a:cs typeface="Times New Roman" panose="02020603050405020304" pitchFamily="18" charset="0"/>
              </a:rPr>
              <a:t>деген</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сияқты</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бірнеше</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dirty="0">
                <a:solidFill>
                  <a:srgbClr val="333333"/>
                </a:solidFill>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мағынаны</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қамтитын</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жалпылама</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сөзбен</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айтылған</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адамның</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ерекше</a:t>
            </a:r>
            <a:r>
              <a:rPr lang="ru-RU" sz="2400" b="0" i="0" dirty="0">
                <a:solidFill>
                  <a:srgbClr val="333333"/>
                </a:solidFill>
                <a:effectLst/>
                <a:latin typeface="Times New Roman" panose="02020603050405020304" pitchFamily="18" charset="0"/>
                <a:cs typeface="Times New Roman" panose="02020603050405020304" pitchFamily="18" charset="0"/>
              </a:rPr>
              <a:t> </a:t>
            </a:r>
            <a:r>
              <a:rPr lang="ru-RU" sz="2400" b="0" i="0" dirty="0" err="1">
                <a:solidFill>
                  <a:srgbClr val="333333"/>
                </a:solidFill>
                <a:effectLst/>
                <a:latin typeface="Times New Roman" panose="02020603050405020304" pitchFamily="18" charset="0"/>
                <a:cs typeface="Times New Roman" panose="02020603050405020304" pitchFamily="18" charset="0"/>
              </a:rPr>
              <a:t>күйі</a:t>
            </a:r>
            <a:r>
              <a:rPr lang="ru-RU" sz="2400" b="0" i="0" dirty="0">
                <a:solidFill>
                  <a:srgbClr val="333333"/>
                </a:solidFill>
                <a:effectLst/>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ED638BFA-1CC6-E0FF-8E39-9278D9FCE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9053" y="88331"/>
            <a:ext cx="3586511" cy="2480670"/>
          </a:xfrm>
          <a:prstGeom prst="rect">
            <a:avLst/>
          </a:prstGeom>
        </p:spPr>
      </p:pic>
      <p:pic>
        <p:nvPicPr>
          <p:cNvPr id="9" name="Рисунок 8">
            <a:extLst>
              <a:ext uri="{FF2B5EF4-FFF2-40B4-BE49-F238E27FC236}">
                <a16:creationId xmlns:a16="http://schemas.microsoft.com/office/drawing/2014/main" id="{5097251E-C22A-CF3B-254F-9CAF4A4F6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35876"/>
            <a:ext cx="3586510" cy="2480670"/>
          </a:xfrm>
          <a:prstGeom prst="rect">
            <a:avLst/>
          </a:prstGeom>
        </p:spPr>
      </p:pic>
      <p:pic>
        <p:nvPicPr>
          <p:cNvPr id="11" name="Рисунок 10">
            <a:extLst>
              <a:ext uri="{FF2B5EF4-FFF2-40B4-BE49-F238E27FC236}">
                <a16:creationId xmlns:a16="http://schemas.microsoft.com/office/drawing/2014/main" id="{354B65A9-11A0-EC29-E337-993CC44F7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806" y="140786"/>
            <a:ext cx="3172968" cy="2375760"/>
          </a:xfrm>
          <a:prstGeom prst="rect">
            <a:avLst/>
          </a:prstGeom>
        </p:spPr>
      </p:pic>
    </p:spTree>
    <p:extLst>
      <p:ext uri="{BB962C8B-B14F-4D97-AF65-F5344CB8AC3E}">
        <p14:creationId xmlns:p14="http://schemas.microsoft.com/office/powerpoint/2010/main" val="2516925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D556F5-354C-A325-4F7B-7881D0C83AD3}"/>
              </a:ext>
            </a:extLst>
          </p:cNvPr>
          <p:cNvSpPr txBox="1"/>
          <p:nvPr/>
        </p:nvSpPr>
        <p:spPr>
          <a:xfrm>
            <a:off x="4266248" y="2864374"/>
            <a:ext cx="4087368" cy="2031325"/>
          </a:xfrm>
          <a:prstGeom prst="rect">
            <a:avLst/>
          </a:prstGeom>
          <a:noFill/>
        </p:spPr>
        <p:txBody>
          <a:bodyPr wrap="square">
            <a:spAutoFit/>
          </a:bodyPr>
          <a:lstStyle/>
          <a:p>
            <a:pPr algn="just"/>
            <a:r>
              <a:rPr lang="ru-RU" b="1" dirty="0">
                <a:latin typeface="Times New Roman" panose="02020603050405020304" pitchFamily="18" charset="0"/>
                <a:cs typeface="Times New Roman" panose="02020603050405020304" pitchFamily="18" charset="0"/>
              </a:rPr>
              <a:t>Стресс - менеджмент </a:t>
            </a:r>
            <a:r>
              <a:rPr lang="ru-RU" dirty="0" err="1">
                <a:latin typeface="Times New Roman" panose="02020603050405020304" pitchFamily="18" charset="0"/>
                <a:cs typeface="Times New Roman" panose="02020603050405020304" pitchFamily="18" charset="0"/>
              </a:rPr>
              <a:t>адамның</a:t>
            </a:r>
            <a:r>
              <a:rPr lang="ru-RU" dirty="0">
                <a:latin typeface="Times New Roman" panose="02020603050405020304" pitchFamily="18" charset="0"/>
                <a:cs typeface="Times New Roman" panose="02020603050405020304" pitchFamily="18" charset="0"/>
              </a:rPr>
              <a:t> стресс </a:t>
            </a:r>
            <a:r>
              <a:rPr lang="ru-RU" dirty="0" err="1">
                <a:latin typeface="Times New Roman" panose="02020603050405020304" pitchFamily="18" charset="0"/>
                <a:cs typeface="Times New Roman" panose="02020603050405020304" pitchFamily="18" charset="0"/>
              </a:rPr>
              <a:t>деңгейін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аны</a:t>
            </a:r>
            <a:r>
              <a:rPr lang="kk-KZ" dirty="0">
                <a:latin typeface="Times New Roman" panose="02020603050405020304" pitchFamily="18" charset="0"/>
                <a:cs typeface="Times New Roman" panose="02020603050405020304" pitchFamily="18" charset="0"/>
              </a:rPr>
              <a:t>қтауға, бақылауға қабілеттілігі және стрессті басқару стратегияларын, стресске қарсы тұру, жеңу мен алдын алу жолдарын, әдіс</a:t>
            </a:r>
            <a:r>
              <a:rPr lang="ru-RU" dirty="0">
                <a:latin typeface="Times New Roman" panose="02020603050405020304" pitchFamily="18" charset="0"/>
                <a:cs typeface="Times New Roman" panose="02020603050405020304" pitchFamily="18" charset="0"/>
              </a:rPr>
              <a:t>-</a:t>
            </a:r>
            <a:r>
              <a:rPr lang="kk-KZ" dirty="0">
                <a:latin typeface="Times New Roman" panose="02020603050405020304" pitchFamily="18" charset="0"/>
                <a:cs typeface="Times New Roman" panose="02020603050405020304" pitchFamily="18" charset="0"/>
              </a:rPr>
              <a:t>тәсілдерін меңгеріп, тәжірибеде қолдану алуы</a:t>
            </a:r>
            <a:endParaRPr lang="en-US"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23BEA068-04B1-C0F7-FCCB-60D628AC9BE5}"/>
              </a:ext>
            </a:extLst>
          </p:cNvPr>
          <p:cNvPicPr>
            <a:picLocks noChangeAspect="1"/>
          </p:cNvPicPr>
          <p:nvPr/>
        </p:nvPicPr>
        <p:blipFill>
          <a:blip r:embed="rId2"/>
          <a:stretch>
            <a:fillRect/>
          </a:stretch>
        </p:blipFill>
        <p:spPr>
          <a:xfrm>
            <a:off x="5905402" y="107433"/>
            <a:ext cx="3867221" cy="2428887"/>
          </a:xfrm>
          <a:prstGeom prst="rect">
            <a:avLst/>
          </a:prstGeom>
        </p:spPr>
      </p:pic>
      <p:sp>
        <p:nvSpPr>
          <p:cNvPr id="5" name="TextBox 4">
            <a:extLst>
              <a:ext uri="{FF2B5EF4-FFF2-40B4-BE49-F238E27FC236}">
                <a16:creationId xmlns:a16="http://schemas.microsoft.com/office/drawing/2014/main" id="{B41CD1CE-2393-3FD8-F376-BE2BDBB654AF}"/>
              </a:ext>
            </a:extLst>
          </p:cNvPr>
          <p:cNvSpPr txBox="1"/>
          <p:nvPr/>
        </p:nvSpPr>
        <p:spPr>
          <a:xfrm>
            <a:off x="313646" y="73319"/>
            <a:ext cx="4971586" cy="2308324"/>
          </a:xfrm>
          <a:prstGeom prst="rect">
            <a:avLst/>
          </a:prstGeom>
          <a:noFill/>
        </p:spPr>
        <p:txBody>
          <a:bodyPr wrap="square">
            <a:spAutoFit/>
          </a:bodyPr>
          <a:lstStyle/>
          <a:p>
            <a:r>
              <a:rPr lang="ru-RU" b="1" dirty="0">
                <a:solidFill>
                  <a:srgbClr val="202122"/>
                </a:solidFill>
                <a:effectLst/>
                <a:latin typeface="Times New Roman" panose="02020603050405020304" pitchFamily="18" charset="0"/>
                <a:cs typeface="Times New Roman" panose="02020603050405020304" pitchFamily="18" charset="0"/>
              </a:rPr>
              <a:t>Менеджмент</a:t>
            </a:r>
            <a:r>
              <a:rPr lang="ru-RU" b="0" dirty="0">
                <a:solidFill>
                  <a:srgbClr val="202122"/>
                </a:solidFill>
                <a:effectLst/>
                <a:latin typeface="Times New Roman" panose="02020603050405020304" pitchFamily="18" charset="0"/>
                <a:cs typeface="Times New Roman" panose="02020603050405020304" pitchFamily="18" charset="0"/>
              </a:rPr>
              <a:t> (</a:t>
            </a:r>
            <a:r>
              <a:rPr lang="ru-RU" b="0" u="none" strike="noStrike" dirty="0" err="1">
                <a:solidFill>
                  <a:srgbClr val="0563C1"/>
                </a:solidFill>
                <a:effectLst/>
                <a:latin typeface="Times New Roman" panose="02020603050405020304" pitchFamily="18" charset="0"/>
                <a:cs typeface="Times New Roman" panose="02020603050405020304" pitchFamily="18" charset="0"/>
                <a:hlinkClick r:id="rId3" tooltip="Ағылшын тілі">
                  <a:extLst>
                    <a:ext uri="{A12FA001-AC4F-418D-AE19-62706E023703}">
                      <ahyp:hlinkClr xmlns:ahyp="http://schemas.microsoft.com/office/drawing/2018/hyperlinkcolor" val="tx"/>
                    </a:ext>
                  </a:extLst>
                </a:hlinkClick>
              </a:rPr>
              <a:t>ағылш</a:t>
            </a:r>
            <a:r>
              <a:rPr lang="ru-RU" b="0" u="none" strike="noStrike" dirty="0">
                <a:effectLst/>
                <a:latin typeface="Times New Roman" panose="02020603050405020304" pitchFamily="18" charset="0"/>
                <a:cs typeface="Times New Roman" panose="02020603050405020304" pitchFamily="18" charset="0"/>
                <a:hlinkClick r:id="rId3" tooltip="Ағылшын тілі">
                  <a:extLst>
                    <a:ext uri="{A12FA001-AC4F-418D-AE19-62706E023703}">
                      <ahyp:hlinkClr xmlns:ahyp="http://schemas.microsoft.com/office/drawing/2018/hyperlinkcolor" val="tx"/>
                    </a:ext>
                  </a:extLst>
                </a:hlinkClick>
              </a:rPr>
              <a:t>.</a:t>
            </a:r>
            <a:r>
              <a:rPr lang="ru-RU" b="0" dirty="0">
                <a:effectLst/>
                <a:latin typeface="Times New Roman" panose="02020603050405020304" pitchFamily="18" charset="0"/>
                <a:cs typeface="Times New Roman" panose="02020603050405020304" pitchFamily="18" charset="0"/>
              </a:rPr>
              <a:t> </a:t>
            </a:r>
            <a:r>
              <a:rPr lang="ru-RU" b="0" dirty="0">
                <a:solidFill>
                  <a:srgbClr val="202122"/>
                </a:solidFill>
                <a:effectLst/>
                <a:latin typeface="Times New Roman" panose="02020603050405020304" pitchFamily="18" charset="0"/>
                <a:cs typeface="Times New Roman" panose="02020603050405020304" pitchFamily="18" charset="0"/>
              </a:rPr>
              <a:t>м</a:t>
            </a:r>
            <a:r>
              <a:rPr lang="en-US" b="0" dirty="0" err="1">
                <a:solidFill>
                  <a:srgbClr val="202122"/>
                </a:solidFill>
                <a:effectLst/>
                <a:latin typeface="Times New Roman" panose="02020603050405020304" pitchFamily="18" charset="0"/>
                <a:cs typeface="Times New Roman" panose="02020603050405020304" pitchFamily="18" charset="0"/>
              </a:rPr>
              <a:t>anage</a:t>
            </a:r>
            <a:r>
              <a:rPr lang="en-US" b="0" dirty="0">
                <a:solidFill>
                  <a:srgbClr val="202122"/>
                </a:solidFill>
                <a:effectLst/>
                <a:latin typeface="Times New Roman" panose="02020603050405020304" pitchFamily="18" charset="0"/>
                <a:cs typeface="Times New Roman" panose="02020603050405020304" pitchFamily="18" charset="0"/>
              </a:rPr>
              <a:t> – </a:t>
            </a:r>
            <a:r>
              <a:rPr lang="ru-RU" b="0" dirty="0" err="1">
                <a:solidFill>
                  <a:srgbClr val="202122"/>
                </a:solidFill>
                <a:effectLst/>
                <a:latin typeface="Times New Roman" panose="02020603050405020304" pitchFamily="18" charset="0"/>
                <a:cs typeface="Times New Roman" panose="02020603050405020304" pitchFamily="18" charset="0"/>
              </a:rPr>
              <a:t>басқару</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меңгеру</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ұйымдастыру</a:t>
            </a:r>
            <a:r>
              <a:rPr lang="ru-RU" b="0" dirty="0">
                <a:solidFill>
                  <a:srgbClr val="202122"/>
                </a:solidFill>
                <a:effectLst/>
                <a:latin typeface="Times New Roman" panose="02020603050405020304" pitchFamily="18" charset="0"/>
                <a:cs typeface="Times New Roman" panose="02020603050405020304" pitchFamily="18" charset="0"/>
              </a:rPr>
              <a:t>, ) – </a:t>
            </a:r>
            <a:r>
              <a:rPr lang="ru-RU" b="0" dirty="0" err="1">
                <a:solidFill>
                  <a:srgbClr val="202122"/>
                </a:solidFill>
                <a:effectLst/>
                <a:latin typeface="Times New Roman" panose="02020603050405020304" pitchFamily="18" charset="0"/>
                <a:cs typeface="Times New Roman" panose="02020603050405020304" pitchFamily="18" charset="0"/>
              </a:rPr>
              <a:t>ұйымда</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немесе</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кәсіпорында</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жұмыс</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істейтін</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адамдардың</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еңбегін</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басқара</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отырып</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алға</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қойған</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мақсатқа</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жетуді</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ұйымдастыра</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білу</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әлеуметтік</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оның</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ішінде</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білім</a:t>
            </a:r>
            <a:r>
              <a:rPr lang="ru-RU" b="0" dirty="0">
                <a:solidFill>
                  <a:srgbClr val="202122"/>
                </a:solidFill>
                <a:effectLst/>
                <a:latin typeface="Times New Roman" panose="02020603050405020304" pitchFamily="18" charset="0"/>
                <a:cs typeface="Times New Roman" panose="02020603050405020304" pitchFamily="18" charset="0"/>
              </a:rPr>
              <a:t> беру </a:t>
            </a:r>
            <a:r>
              <a:rPr lang="ru-RU" b="0" dirty="0" err="1">
                <a:solidFill>
                  <a:srgbClr val="202122"/>
                </a:solidFill>
                <a:effectLst/>
                <a:latin typeface="Times New Roman" panose="02020603050405020304" pitchFamily="18" charset="0"/>
                <a:cs typeface="Times New Roman" panose="02020603050405020304" pitchFamily="18" charset="0"/>
              </a:rPr>
              <a:t>үрдістерін</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басқару</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принциптері</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әдістері</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құралдары</a:t>
            </a:r>
            <a:r>
              <a:rPr lang="ru-RU" b="0" dirty="0">
                <a:solidFill>
                  <a:srgbClr val="202122"/>
                </a:solidFill>
                <a:effectLst/>
                <a:latin typeface="Times New Roman" panose="02020603050405020304" pitchFamily="18" charset="0"/>
                <a:cs typeface="Times New Roman" panose="02020603050405020304" pitchFamily="18" charset="0"/>
              </a:rPr>
              <a:t> мен </a:t>
            </a:r>
            <a:r>
              <a:rPr lang="ru-RU" b="0" dirty="0" err="1">
                <a:solidFill>
                  <a:srgbClr val="202122"/>
                </a:solidFill>
                <a:effectLst/>
                <a:latin typeface="Times New Roman" panose="02020603050405020304" pitchFamily="18" charset="0"/>
                <a:cs typeface="Times New Roman" panose="02020603050405020304" pitchFamily="18" charset="0"/>
              </a:rPr>
              <a:t>нысандарының</a:t>
            </a:r>
            <a:r>
              <a:rPr lang="ru-RU" b="0" dirty="0">
                <a:solidFill>
                  <a:srgbClr val="202122"/>
                </a:solidFill>
                <a:effectLst/>
                <a:latin typeface="Times New Roman" panose="02020603050405020304" pitchFamily="18" charset="0"/>
                <a:cs typeface="Times New Roman" panose="02020603050405020304" pitchFamily="18" charset="0"/>
              </a:rPr>
              <a:t> </a:t>
            </a:r>
            <a:r>
              <a:rPr lang="ru-RU" b="0" dirty="0" err="1">
                <a:solidFill>
                  <a:srgbClr val="202122"/>
                </a:solidFill>
                <a:effectLst/>
                <a:latin typeface="Times New Roman" panose="02020603050405020304" pitchFamily="18" charset="0"/>
                <a:cs typeface="Times New Roman" panose="02020603050405020304" pitchFamily="18" charset="0"/>
              </a:rPr>
              <a:t>жиынтығы</a:t>
            </a:r>
            <a:endParaRPr lang="en-US"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0B1D44BB-C03E-A372-8878-5B8344EAB8BD}"/>
              </a:ext>
            </a:extLst>
          </p:cNvPr>
          <p:cNvPicPr>
            <a:picLocks noChangeAspect="1"/>
          </p:cNvPicPr>
          <p:nvPr/>
        </p:nvPicPr>
        <p:blipFill>
          <a:blip r:embed="rId4"/>
          <a:stretch>
            <a:fillRect/>
          </a:stretch>
        </p:blipFill>
        <p:spPr>
          <a:xfrm>
            <a:off x="190989" y="2536320"/>
            <a:ext cx="3774813" cy="2520562"/>
          </a:xfrm>
          <a:prstGeom prst="rect">
            <a:avLst/>
          </a:prstGeom>
        </p:spPr>
      </p:pic>
      <p:pic>
        <p:nvPicPr>
          <p:cNvPr id="8" name="Рисунок 7">
            <a:extLst>
              <a:ext uri="{FF2B5EF4-FFF2-40B4-BE49-F238E27FC236}">
                <a16:creationId xmlns:a16="http://schemas.microsoft.com/office/drawing/2014/main" id="{21C01D91-CE87-2C0C-E1E1-5421CC2E8F1E}"/>
              </a:ext>
            </a:extLst>
          </p:cNvPr>
          <p:cNvPicPr>
            <a:picLocks noChangeAspect="1"/>
          </p:cNvPicPr>
          <p:nvPr/>
        </p:nvPicPr>
        <p:blipFill>
          <a:blip r:embed="rId5"/>
          <a:stretch>
            <a:fillRect/>
          </a:stretch>
        </p:blipFill>
        <p:spPr>
          <a:xfrm>
            <a:off x="190989" y="5211559"/>
            <a:ext cx="1986125" cy="1244105"/>
          </a:xfrm>
          <a:prstGeom prst="rect">
            <a:avLst/>
          </a:prstGeom>
        </p:spPr>
      </p:pic>
      <p:pic>
        <p:nvPicPr>
          <p:cNvPr id="9" name="Рисунок 8">
            <a:extLst>
              <a:ext uri="{FF2B5EF4-FFF2-40B4-BE49-F238E27FC236}">
                <a16:creationId xmlns:a16="http://schemas.microsoft.com/office/drawing/2014/main" id="{04E6DA35-7671-E2AC-0AC0-DC18D2E305C5}"/>
              </a:ext>
            </a:extLst>
          </p:cNvPr>
          <p:cNvPicPr>
            <a:picLocks noChangeAspect="1"/>
          </p:cNvPicPr>
          <p:nvPr/>
        </p:nvPicPr>
        <p:blipFill>
          <a:blip r:embed="rId6"/>
          <a:stretch>
            <a:fillRect/>
          </a:stretch>
        </p:blipFill>
        <p:spPr>
          <a:xfrm>
            <a:off x="2418751" y="5056882"/>
            <a:ext cx="1547051" cy="1547051"/>
          </a:xfrm>
          <a:prstGeom prst="rect">
            <a:avLst/>
          </a:prstGeom>
        </p:spPr>
      </p:pic>
    </p:spTree>
    <p:extLst>
      <p:ext uri="{BB962C8B-B14F-4D97-AF65-F5344CB8AC3E}">
        <p14:creationId xmlns:p14="http://schemas.microsoft.com/office/powerpoint/2010/main" val="29319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8E4C3-7354-8359-CD30-B2028EAEBE16}"/>
              </a:ext>
            </a:extLst>
          </p:cNvPr>
          <p:cNvSpPr txBox="1"/>
          <p:nvPr/>
        </p:nvSpPr>
        <p:spPr>
          <a:xfrm>
            <a:off x="4855465" y="676831"/>
            <a:ext cx="6784192" cy="2616101"/>
          </a:xfrm>
          <a:prstGeom prst="rect">
            <a:avLst/>
          </a:prstGeom>
          <a:noFill/>
        </p:spPr>
        <p:txBody>
          <a:bodyPr wrap="square">
            <a:spAutoFit/>
          </a:bodyPr>
          <a:lstStyle/>
          <a:p>
            <a:pPr algn="just">
              <a:tabLst>
                <a:tab pos="450215" algn="l"/>
                <a:tab pos="540385" algn="l"/>
              </a:tabLst>
            </a:pPr>
            <a:r>
              <a:rPr lang="kk-KZ" sz="2400" b="0" i="0" dirty="0">
                <a:solidFill>
                  <a:srgbClr val="000000"/>
                </a:solidFill>
                <a:effectLst/>
                <a:latin typeface="Times New Roman" panose="02020603050405020304" pitchFamily="18" charset="0"/>
                <a:cs typeface="Times New Roman" panose="02020603050405020304" pitchFamily="18" charset="0"/>
              </a:rPr>
              <a:t>	</a:t>
            </a:r>
            <a:r>
              <a:rPr lang="en-US" sz="2000" b="0" i="0" dirty="0">
                <a:solidFill>
                  <a:srgbClr val="000000"/>
                </a:solidFill>
                <a:effectLst/>
                <a:latin typeface="Times New Roman" panose="02020603050405020304" pitchFamily="18" charset="0"/>
                <a:cs typeface="Times New Roman" panose="02020603050405020304" pitchFamily="18" charset="0"/>
              </a:rPr>
              <a:t>XX</a:t>
            </a:r>
            <a:r>
              <a:rPr lang="kk-KZ"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ғасырдың</a:t>
            </a:r>
            <a:r>
              <a:rPr lang="ru-RU" sz="2000" b="0" i="0" dirty="0">
                <a:solidFill>
                  <a:srgbClr val="000000"/>
                </a:solidFill>
                <a:effectLst/>
                <a:latin typeface="Times New Roman" panose="02020603050405020304" pitchFamily="18" charset="0"/>
                <a:cs typeface="Times New Roman" panose="02020603050405020304" pitchFamily="18" charset="0"/>
              </a:rPr>
              <a:t> 30 - 50 </a:t>
            </a:r>
            <a:r>
              <a:rPr lang="ru-RU" sz="2000" b="0" i="0" dirty="0" err="1">
                <a:solidFill>
                  <a:srgbClr val="000000"/>
                </a:solidFill>
                <a:effectLst/>
                <a:latin typeface="Times New Roman" panose="02020603050405020304" pitchFamily="18" charset="0"/>
                <a:cs typeface="Times New Roman" panose="02020603050405020304" pitchFamily="18" charset="0"/>
              </a:rPr>
              <a:t>жылдары</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К</a:t>
            </a:r>
            <a:r>
              <a:rPr lang="ru-RU" sz="2000" b="0" i="0" dirty="0" err="1">
                <a:solidFill>
                  <a:srgbClr val="000000"/>
                </a:solidFill>
                <a:effectLst/>
                <a:latin typeface="Times New Roman" panose="02020603050405020304" pitchFamily="18" charset="0"/>
                <a:cs typeface="Times New Roman" panose="02020603050405020304" pitchFamily="18" charset="0"/>
              </a:rPr>
              <a:t>анадалық</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ғалым</a:t>
            </a:r>
            <a:r>
              <a:rPr lang="ru-RU" sz="2000" b="0" i="0" dirty="0">
                <a:solidFill>
                  <a:srgbClr val="000000"/>
                </a:solidFill>
                <a:effectLst/>
                <a:latin typeface="Times New Roman" panose="02020603050405020304" pitchFamily="18" charset="0"/>
                <a:cs typeface="Times New Roman" panose="02020603050405020304" pitchFamily="18" charset="0"/>
              </a:rPr>
              <a:t> Ганс Селье </a:t>
            </a:r>
            <a:r>
              <a:rPr lang="ru-RU" sz="2000" b="0" i="0" dirty="0" err="1">
                <a:solidFill>
                  <a:srgbClr val="000000"/>
                </a:solidFill>
                <a:effectLst/>
                <a:latin typeface="Times New Roman" panose="02020603050405020304" pitchFamily="18" charset="0"/>
                <a:cs typeface="Times New Roman" panose="02020603050405020304" pitchFamily="18" charset="0"/>
              </a:rPr>
              <a:t>стресстің</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биологиялық</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теориясын</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жасап</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«Стресс» </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000" dirty="0">
                <a:effectLst/>
                <a:latin typeface="Times New Roman" panose="02020603050405020304" pitchFamily="18" charset="0"/>
                <a:ea typeface="Times New Roman" panose="02020603050405020304" pitchFamily="18" charset="0"/>
                <a:cs typeface="Times New Roman" panose="02020603050405020304" pitchFamily="18" charset="0"/>
              </a:rPr>
              <a:t>ұғымын</a:t>
            </a:r>
            <a:r>
              <a:rPr lang="ru-RU" sz="2000" dirty="0">
                <a:effectLst/>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ғылыми</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айналымға</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енгізді</a:t>
            </a:r>
            <a:r>
              <a:rPr lang="ru-RU" sz="2000" dirty="0">
                <a:effectLst/>
                <a:latin typeface="Times New Roman" panose="02020603050405020304" pitchFamily="18" charset="0"/>
                <a:ea typeface="Times New Roman" panose="02020603050405020304" pitchFamily="18" charset="0"/>
              </a:rPr>
              <a:t>. </a:t>
            </a:r>
          </a:p>
          <a:p>
            <a:pPr algn="just">
              <a:tabLst>
                <a:tab pos="450215" algn="l"/>
                <a:tab pos="540385" algn="l"/>
              </a:tabLst>
            </a:pPr>
            <a:r>
              <a:rPr lang="ru-RU" sz="2000" dirty="0">
                <a:latin typeface="Times New Roman" panose="02020603050405020304" pitchFamily="18" charset="0"/>
                <a:ea typeface="Times New Roman" panose="02020603050405020304" pitchFamily="18" charset="0"/>
              </a:rPr>
              <a:t> 	</a:t>
            </a:r>
            <a:r>
              <a:rPr lang="ru-RU" sz="2000" dirty="0">
                <a:effectLst/>
                <a:latin typeface="Times New Roman" panose="02020603050405020304" pitchFamily="18" charset="0"/>
                <a:ea typeface="Times New Roman" panose="02020603050405020304" pitchFamily="18" charset="0"/>
              </a:rPr>
              <a:t>Ганс Селье  </a:t>
            </a:r>
            <a:r>
              <a:rPr lang="ru-RU" sz="2000" dirty="0" err="1">
                <a:effectLst/>
                <a:latin typeface="Times New Roman" panose="02020603050405020304" pitchFamily="18" charset="0"/>
                <a:ea typeface="Times New Roman" panose="02020603050405020304" pitchFamily="18" charset="0"/>
              </a:rPr>
              <a:t>стрессті</a:t>
            </a:r>
            <a:r>
              <a:rPr lang="ru-RU" sz="2000" dirty="0">
                <a:effectLst/>
                <a:latin typeface="Times New Roman" panose="02020603050405020304" pitchFamily="18" charset="0"/>
                <a:ea typeface="Times New Roman" panose="02020603050405020304" pitchFamily="18" charset="0"/>
              </a:rPr>
              <a:t>: «Адам </a:t>
            </a:r>
            <a:r>
              <a:rPr lang="ru-RU" sz="2000" dirty="0" err="1">
                <a:effectLst/>
                <a:latin typeface="Times New Roman" panose="02020603050405020304" pitchFamily="18" charset="0"/>
                <a:ea typeface="Times New Roman" panose="02020603050405020304" pitchFamily="18" charset="0"/>
              </a:rPr>
              <a:t>ағзасының</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кез-келген</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талабына</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өзіндік</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ерекшілігі</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жоқ</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жауабы</a:t>
            </a:r>
            <a:r>
              <a:rPr lang="ru-RU" sz="2000" dirty="0">
                <a:effectLst/>
                <a:latin typeface="Times New Roman" panose="02020603050405020304" pitchFamily="18" charset="0"/>
                <a:ea typeface="Times New Roman" panose="02020603050405020304" pitchFamily="18" charset="0"/>
              </a:rPr>
              <a:t>»  - </a:t>
            </a:r>
            <a:r>
              <a:rPr lang="ru-RU" sz="2000" dirty="0" err="1">
                <a:effectLst/>
                <a:latin typeface="Times New Roman" panose="02020603050405020304" pitchFamily="18" charset="0"/>
                <a:ea typeface="Times New Roman" panose="02020603050405020304" pitchFamily="18" charset="0"/>
              </a:rPr>
              <a:t>деп</a:t>
            </a:r>
            <a:r>
              <a:rPr lang="ru-RU" sz="2000" dirty="0">
                <a:effectLst/>
                <a:latin typeface="Times New Roman" panose="02020603050405020304" pitchFamily="18" charset="0"/>
                <a:ea typeface="Times New Roman" panose="02020603050405020304" pitchFamily="18" charset="0"/>
              </a:rPr>
              <a:t> </a:t>
            </a:r>
            <a:r>
              <a:rPr lang="ru-RU" sz="2000" dirty="0" err="1">
                <a:effectLst/>
                <a:latin typeface="Times New Roman" panose="02020603050405020304" pitchFamily="18" charset="0"/>
                <a:ea typeface="Times New Roman" panose="02020603050405020304" pitchFamily="18" charset="0"/>
              </a:rPr>
              <a:t>түсіндерген</a:t>
            </a:r>
            <a:r>
              <a:rPr lang="ru-RU" sz="2000" dirty="0">
                <a:effectLst/>
                <a:latin typeface="Times New Roman" panose="02020603050405020304" pitchFamily="18" charset="0"/>
                <a:ea typeface="Times New Roman" panose="02020603050405020304" pitchFamily="18" charset="0"/>
              </a:rPr>
              <a:t>. </a:t>
            </a:r>
          </a:p>
          <a:p>
            <a:pPr algn="just">
              <a:tabLst>
                <a:tab pos="450215" algn="l"/>
                <a:tab pos="540385" algn="l"/>
              </a:tabLst>
            </a:pPr>
            <a:r>
              <a:rPr lang="ru-RU" sz="2000" b="0" i="0" dirty="0">
                <a:solidFill>
                  <a:srgbClr val="333333"/>
                </a:solidFill>
                <a:effectLst/>
                <a:latin typeface="Times New Roman" panose="02020603050405020304" pitchFamily="18" charset="0"/>
                <a:cs typeface="Times New Roman" panose="02020603050405020304" pitchFamily="18" charset="0"/>
              </a:rPr>
              <a:t>	Ганс Сельенің  </a:t>
            </a:r>
            <a:r>
              <a:rPr lang="ru-RU" sz="2000" b="0" i="0" dirty="0" err="1">
                <a:solidFill>
                  <a:srgbClr val="333333"/>
                </a:solidFill>
                <a:effectLst/>
                <a:latin typeface="Times New Roman" panose="02020603050405020304" pitchFamily="18" charset="0"/>
                <a:cs typeface="Times New Roman" panose="02020603050405020304" pitchFamily="18" charset="0"/>
              </a:rPr>
              <a:t>анықтамасы</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бойынша</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1" i="0" dirty="0">
                <a:solidFill>
                  <a:srgbClr val="FF0000"/>
                </a:solidFill>
                <a:effectLst/>
                <a:latin typeface="Times New Roman" panose="02020603050405020304" pitchFamily="18" charset="0"/>
                <a:cs typeface="Times New Roman" panose="02020603050405020304" pitchFamily="18" charset="0"/>
              </a:rPr>
              <a:t>стресс</a:t>
            </a:r>
            <a:r>
              <a:rPr lang="ru-RU" sz="2000" b="0" i="0" dirty="0">
                <a:solidFill>
                  <a:srgbClr val="333333"/>
                </a:solidFill>
                <a:effectLst/>
                <a:latin typeface="Times New Roman" panose="02020603050405020304" pitchFamily="18" charset="0"/>
                <a:cs typeface="Times New Roman" panose="02020603050405020304" pitchFamily="18" charset="0"/>
              </a:rPr>
              <a:t> - </a:t>
            </a:r>
            <a:r>
              <a:rPr lang="ru-RU" sz="2000" b="0" i="0" dirty="0" err="1">
                <a:solidFill>
                  <a:srgbClr val="333333"/>
                </a:solidFill>
                <a:effectLst/>
                <a:latin typeface="Times New Roman" panose="02020603050405020304" pitchFamily="18" charset="0"/>
                <a:cs typeface="Times New Roman" panose="02020603050405020304" pitchFamily="18" charset="0"/>
              </a:rPr>
              <a:t>өте</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жағымсыз</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әсерлерге</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жауап</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ретінде</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туындайтын</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ағзаның</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қалыпсыз</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бейімделу</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әрекеттерінің</a:t>
            </a:r>
            <a:r>
              <a:rPr lang="ru-RU" sz="2000" b="0" i="0" dirty="0">
                <a:solidFill>
                  <a:srgbClr val="333333"/>
                </a:solidFill>
                <a:effectLst/>
                <a:latin typeface="Times New Roman" panose="02020603050405020304" pitchFamily="18" charset="0"/>
                <a:cs typeface="Times New Roman" panose="02020603050405020304" pitchFamily="18" charset="0"/>
              </a:rPr>
              <a:t> </a:t>
            </a:r>
            <a:r>
              <a:rPr lang="ru-RU" sz="2000" b="0" i="0" dirty="0" err="1">
                <a:solidFill>
                  <a:srgbClr val="333333"/>
                </a:solidFill>
                <a:effectLst/>
                <a:latin typeface="Times New Roman" panose="02020603050405020304" pitchFamily="18" charset="0"/>
                <a:cs typeface="Times New Roman" panose="02020603050405020304" pitchFamily="18" charset="0"/>
              </a:rPr>
              <a:t>жиынтығы</a:t>
            </a:r>
            <a:r>
              <a:rPr lang="ru-RU" sz="2000" dirty="0">
                <a:solidFill>
                  <a:srgbClr val="333333"/>
                </a:solidFill>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7AC8622C-FD25-30B7-FAAF-7ED979F8B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9" y="1322048"/>
            <a:ext cx="4398154" cy="2961423"/>
          </a:xfrm>
          <a:prstGeom prst="rect">
            <a:avLst/>
          </a:prstGeom>
        </p:spPr>
      </p:pic>
      <p:sp>
        <p:nvSpPr>
          <p:cNvPr id="4" name="TextBox 3">
            <a:extLst>
              <a:ext uri="{FF2B5EF4-FFF2-40B4-BE49-F238E27FC236}">
                <a16:creationId xmlns:a16="http://schemas.microsoft.com/office/drawing/2014/main" id="{5C45E0EE-FFF2-721D-2CDF-1C2A43767DC8}"/>
              </a:ext>
            </a:extLst>
          </p:cNvPr>
          <p:cNvSpPr txBox="1"/>
          <p:nvPr/>
        </p:nvSpPr>
        <p:spPr>
          <a:xfrm>
            <a:off x="201279" y="4612622"/>
            <a:ext cx="4800600" cy="923330"/>
          </a:xfrm>
          <a:prstGeom prst="rect">
            <a:avLst/>
          </a:prstGeom>
          <a:noFill/>
        </p:spPr>
        <p:txBody>
          <a:bodyPr wrap="square">
            <a:spAutoFit/>
          </a:bodyPr>
          <a:lstStyle/>
          <a:p>
            <a:r>
              <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Ганс Селье – </a:t>
            </a:r>
            <a:r>
              <a:rPr lang="kk-KZ"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дәрігер, эндокринолог, университет оқытушы, психолог, физиолог</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i="0" u="none" strike="noStrike" dirty="0">
                <a:solidFill>
                  <a:srgbClr val="002060"/>
                </a:solidFill>
                <a:effectLst/>
                <a:latin typeface="Times New Roman" panose="02020603050405020304" pitchFamily="18" charset="0"/>
                <a:cs typeface="Times New Roman" panose="02020603050405020304" pitchFamily="18" charset="0"/>
                <a:hlinkClick r:id="rId3" tooltip="1907 год">
                  <a:extLst>
                    <a:ext uri="{A12FA001-AC4F-418D-AE19-62706E023703}">
                      <ahyp:hlinkClr xmlns:ahyp="http://schemas.microsoft.com/office/drawing/2018/hyperlinkcolor" val="tx"/>
                    </a:ext>
                  </a:extLst>
                </a:hlinkClick>
              </a:rPr>
              <a:t>1907</a:t>
            </a:r>
            <a:r>
              <a:rPr lang="ru-RU" i="0" dirty="0">
                <a:solidFill>
                  <a:srgbClr val="002060"/>
                </a:solidFill>
                <a:effectLst/>
                <a:latin typeface="Times New Roman" panose="02020603050405020304" pitchFamily="18" charset="0"/>
                <a:cs typeface="Times New Roman" panose="02020603050405020304" pitchFamily="18" charset="0"/>
              </a:rPr>
              <a:t>- </a:t>
            </a:r>
            <a:r>
              <a:rPr lang="ru-RU" i="0" u="none" strike="noStrike" dirty="0">
                <a:solidFill>
                  <a:srgbClr val="002060"/>
                </a:solidFill>
                <a:effectLst/>
                <a:latin typeface="Times New Roman" panose="02020603050405020304" pitchFamily="18" charset="0"/>
                <a:cs typeface="Times New Roman" panose="02020603050405020304" pitchFamily="18" charset="0"/>
                <a:hlinkClick r:id="rId4" tooltip="1982 год">
                  <a:extLst>
                    <a:ext uri="{A12FA001-AC4F-418D-AE19-62706E023703}">
                      <ahyp:hlinkClr xmlns:ahyp="http://schemas.microsoft.com/office/drawing/2018/hyperlinkcolor" val="tx"/>
                    </a:ext>
                  </a:extLst>
                </a:hlinkClick>
              </a:rPr>
              <a:t>1982</a:t>
            </a:r>
            <a:r>
              <a:rPr lang="ru-RU" u="none" strike="noStrike" dirty="0">
                <a:solidFill>
                  <a:srgbClr val="002060"/>
                </a:solidFill>
                <a:latin typeface="Times New Roman" panose="02020603050405020304" pitchFamily="18" charset="0"/>
                <a:cs typeface="Times New Roman" panose="02020603050405020304" pitchFamily="18" charset="0"/>
              </a:rPr>
              <a:t>)</a:t>
            </a:r>
            <a:r>
              <a:rPr lang="ru-RU" i="0" dirty="0">
                <a:solidFill>
                  <a:srgbClr val="002060"/>
                </a:solidFill>
                <a:effectLst/>
                <a:latin typeface="Times New Roman" panose="02020603050405020304" pitchFamily="18" charset="0"/>
                <a:cs typeface="Times New Roman" panose="02020603050405020304" pitchFamily="18" charset="0"/>
              </a:rPr>
              <a:t> </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C0A6FD6-292D-78D1-A3B0-C4BF0305C031}"/>
              </a:ext>
            </a:extLst>
          </p:cNvPr>
          <p:cNvSpPr txBox="1"/>
          <p:nvPr/>
        </p:nvSpPr>
        <p:spPr>
          <a:xfrm>
            <a:off x="384159" y="215166"/>
            <a:ext cx="4215274" cy="923330"/>
          </a:xfrm>
          <a:prstGeom prst="rect">
            <a:avLst/>
          </a:prstGeom>
          <a:noFill/>
        </p:spPr>
        <p:txBody>
          <a:bodyPr wrap="square">
            <a:spAutoFit/>
          </a:bodyPr>
          <a:lstStyle/>
          <a:p>
            <a:r>
              <a:rPr lang="ru-RU" sz="1800" b="1" dirty="0">
                <a:effectLst/>
                <a:latin typeface="Times New Roman" panose="02020603050405020304" pitchFamily="18" charset="0"/>
                <a:ea typeface="Times New Roman" panose="02020603050405020304" pitchFamily="18" charset="0"/>
              </a:rPr>
              <a:t>Стресстің </a:t>
            </a:r>
            <a:r>
              <a:rPr lang="ru-RU" sz="1800" b="1" dirty="0" err="1">
                <a:effectLst/>
                <a:latin typeface="Times New Roman" panose="02020603050405020304" pitchFamily="18" charset="0"/>
                <a:ea typeface="Times New Roman" panose="02020603050405020304" pitchFamily="18" charset="0"/>
              </a:rPr>
              <a:t>зерттелу</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жайы</a:t>
            </a:r>
            <a:r>
              <a:rPr lang="kk-KZ" sz="1800" b="1" dirty="0">
                <a:effectLst/>
                <a:latin typeface="Times New Roman" panose="02020603050405020304" pitchFamily="18" charset="0"/>
                <a:ea typeface="Times New Roman" panose="02020603050405020304" pitchFamily="18" charset="0"/>
              </a:rPr>
              <a:t>, стресстің түрлері, факторлары</a:t>
            </a:r>
            <a:endParaRPr lang="en-US" sz="1600" b="1" dirty="0">
              <a:effectLst/>
              <a:latin typeface="Times New Roman" panose="02020603050405020304" pitchFamily="18" charset="0"/>
              <a:ea typeface="Times New Roman" panose="02020603050405020304" pitchFamily="18" charset="0"/>
            </a:endParaRPr>
          </a:p>
          <a:p>
            <a:endParaRPr lang="ru-RU" dirty="0"/>
          </a:p>
        </p:txBody>
      </p:sp>
    </p:spTree>
    <p:extLst>
      <p:ext uri="{BB962C8B-B14F-4D97-AF65-F5344CB8AC3E}">
        <p14:creationId xmlns:p14="http://schemas.microsoft.com/office/powerpoint/2010/main" val="1715407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4D2216-C521-7AF9-33E3-39F4A87E36AB}"/>
              </a:ext>
            </a:extLst>
          </p:cNvPr>
          <p:cNvSpPr txBox="1"/>
          <p:nvPr/>
        </p:nvSpPr>
        <p:spPr>
          <a:xfrm>
            <a:off x="356616" y="693433"/>
            <a:ext cx="10616184" cy="1938992"/>
          </a:xfrm>
          <a:prstGeom prst="rect">
            <a:avLst/>
          </a:prstGeom>
          <a:noFill/>
        </p:spPr>
        <p:txBody>
          <a:bodyPr wrap="square">
            <a:spAutoFit/>
          </a:bodyPr>
          <a:lstStyle/>
          <a:p>
            <a:r>
              <a:rPr lang="ru-RU" sz="2400" b="1" dirty="0">
                <a:solidFill>
                  <a:srgbClr val="FF0000"/>
                </a:solidFill>
                <a:latin typeface="Times New Roman" panose="02020603050405020304" pitchFamily="18" charset="0"/>
                <a:cs typeface="Times New Roman" panose="02020603050405020304" pitchFamily="18" charset="0"/>
              </a:rPr>
              <a:t>Стресске </a:t>
            </a:r>
            <a:r>
              <a:rPr lang="ru-RU" sz="2400" b="1" dirty="0" err="1">
                <a:solidFill>
                  <a:srgbClr val="FF0000"/>
                </a:solidFill>
                <a:latin typeface="Times New Roman" panose="02020603050405020304" pitchFamily="18" charset="0"/>
                <a:cs typeface="Times New Roman" panose="02020603050405020304" pitchFamily="18" charset="0"/>
              </a:rPr>
              <a:t>ағзаның</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реакциясы</a:t>
            </a:r>
            <a:r>
              <a:rPr lang="ru-RU" sz="2400" b="1" dirty="0">
                <a:solidFill>
                  <a:srgbClr val="FF0000"/>
                </a:solidFill>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эустресс</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денсаулықты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және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өмірді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сақтау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үшін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қажет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қалыпты</a:t>
            </a:r>
            <a:r>
              <a:rPr lang="ru-RU" sz="2400" dirty="0">
                <a:latin typeface="Times New Roman" panose="02020603050405020304" pitchFamily="18" charset="0"/>
                <a:cs typeface="Times New Roman" panose="02020603050405020304" pitchFamily="18" charset="0"/>
              </a:rPr>
              <a:t> стресс </a:t>
            </a:r>
            <a:r>
              <a:rPr lang="ru-RU" sz="2400" dirty="0" err="1">
                <a:latin typeface="Times New Roman" panose="02020603050405020304" pitchFamily="18" charset="0"/>
                <a:cs typeface="Times New Roman" panose="02020603050405020304" pitchFamily="18" charset="0"/>
              </a:rPr>
              <a:t>және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ағзаның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стресстен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сақтануға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когнетивті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жауабы</a:t>
            </a:r>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	</a:t>
            </a:r>
            <a:r>
              <a:rPr lang="ru-RU" sz="2400" b="1" dirty="0">
                <a:solidFill>
                  <a:srgbClr val="FF0000"/>
                </a:solidFill>
                <a:latin typeface="Times New Roman" panose="02020603050405020304" pitchFamily="18" charset="0"/>
                <a:cs typeface="Times New Roman" panose="02020603050405020304" pitchFamily="18" charset="0"/>
              </a:rPr>
              <a:t>дистресс</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патологиялық</a:t>
            </a:r>
            <a:r>
              <a:rPr lang="ru-RU" sz="2400" dirty="0">
                <a:latin typeface="Times New Roman" panose="02020603050405020304" pitchFamily="18" charset="0"/>
                <a:cs typeface="Times New Roman" panose="02020603050405020304" pitchFamily="18" charset="0"/>
              </a:rPr>
              <a:t> стресс, </a:t>
            </a:r>
            <a:r>
              <a:rPr lang="ru-RU" sz="2400" dirty="0" err="1">
                <a:latin typeface="Times New Roman" panose="02020603050405020304" pitchFamily="18" charset="0"/>
                <a:cs typeface="Times New Roman" panose="02020603050405020304" pitchFamily="18" charset="0"/>
              </a:rPr>
              <a:t>ол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дененің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жеңе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алмайтын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ауыр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симптомдарында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көрінеді</a:t>
            </a:r>
            <a:r>
              <a:rPr lang="ru-R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223C5C6D-134F-2876-5B22-74DA4D90B034}"/>
              </a:ext>
            </a:extLst>
          </p:cNvPr>
          <p:cNvPicPr>
            <a:picLocks noChangeAspect="1"/>
          </p:cNvPicPr>
          <p:nvPr/>
        </p:nvPicPr>
        <p:blipFill>
          <a:blip r:embed="rId2"/>
          <a:stretch>
            <a:fillRect/>
          </a:stretch>
        </p:blipFill>
        <p:spPr>
          <a:xfrm>
            <a:off x="420624" y="2734818"/>
            <a:ext cx="5378196" cy="3565545"/>
          </a:xfrm>
          <a:prstGeom prst="rect">
            <a:avLst/>
          </a:prstGeom>
        </p:spPr>
      </p:pic>
    </p:spTree>
    <p:extLst>
      <p:ext uri="{BB962C8B-B14F-4D97-AF65-F5344CB8AC3E}">
        <p14:creationId xmlns:p14="http://schemas.microsoft.com/office/powerpoint/2010/main" val="165950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CB65A2-F1A8-05F2-EC7C-BA7F5E3191B8}"/>
              </a:ext>
            </a:extLst>
          </p:cNvPr>
          <p:cNvSpPr txBox="1"/>
          <p:nvPr/>
        </p:nvSpPr>
        <p:spPr>
          <a:xfrm>
            <a:off x="0" y="160236"/>
            <a:ext cx="11321036" cy="646331"/>
          </a:xfrm>
          <a:prstGeom prst="rect">
            <a:avLst/>
          </a:prstGeom>
          <a:noFill/>
        </p:spPr>
        <p:txBody>
          <a:bodyPr wrap="square">
            <a:spAutoFit/>
          </a:bodyPr>
          <a:lstStyle/>
          <a:p>
            <a:pPr algn="ctr"/>
            <a:r>
              <a:rPr lang="ru-RU" sz="3600" b="1" dirty="0" err="1">
                <a:solidFill>
                  <a:srgbClr val="FF0000"/>
                </a:solidFill>
                <a:latin typeface="Times New Roman" panose="02020603050405020304" pitchFamily="18" charset="0"/>
                <a:cs typeface="Times New Roman" panose="02020603050405020304" pitchFamily="18" charset="0"/>
              </a:rPr>
              <a:t>Адамды</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екі</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түрлі</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күйге</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әкелетін</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стресстер</a:t>
            </a:r>
            <a:r>
              <a:rPr lang="ru-RU" sz="3600" b="1" dirty="0">
                <a:solidFill>
                  <a:srgbClr val="FF0000"/>
                </a:solidFill>
                <a:latin typeface="Times New Roman" panose="02020603050405020304" pitchFamily="18" charset="0"/>
                <a:cs typeface="Times New Roman" panose="02020603050405020304" pitchFamily="18" charset="0"/>
              </a:rPr>
              <a:t> </a:t>
            </a:r>
          </a:p>
        </p:txBody>
      </p:sp>
      <p:sp>
        <p:nvSpPr>
          <p:cNvPr id="5" name="Стрелка: вверх 4">
            <a:extLst>
              <a:ext uri="{FF2B5EF4-FFF2-40B4-BE49-F238E27FC236}">
                <a16:creationId xmlns:a16="http://schemas.microsoft.com/office/drawing/2014/main" id="{B1A0C72F-C5B5-0A81-5C5C-E4693191DC17}"/>
              </a:ext>
            </a:extLst>
          </p:cNvPr>
          <p:cNvSpPr/>
          <p:nvPr/>
        </p:nvSpPr>
        <p:spPr>
          <a:xfrm>
            <a:off x="1014984" y="1414427"/>
            <a:ext cx="3081528" cy="2014573"/>
          </a:xfrm>
          <a:prstGeom prst="upArrow">
            <a:avLst>
              <a:gd name="adj1" fmla="val 50000"/>
              <a:gd name="adj2" fmla="val 5165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Стрелка: вниз 5">
            <a:extLst>
              <a:ext uri="{FF2B5EF4-FFF2-40B4-BE49-F238E27FC236}">
                <a16:creationId xmlns:a16="http://schemas.microsoft.com/office/drawing/2014/main" id="{0D97C933-1977-163E-B83B-10EE0BF065BE}"/>
              </a:ext>
            </a:extLst>
          </p:cNvPr>
          <p:cNvSpPr/>
          <p:nvPr/>
        </p:nvSpPr>
        <p:spPr>
          <a:xfrm>
            <a:off x="8184644" y="4234833"/>
            <a:ext cx="3136392" cy="2048256"/>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9207F6-E2EE-A820-D7F8-D302B8CAC101}"/>
              </a:ext>
            </a:extLst>
          </p:cNvPr>
          <p:cNvSpPr txBox="1"/>
          <p:nvPr/>
        </p:nvSpPr>
        <p:spPr>
          <a:xfrm>
            <a:off x="3372992" y="1353045"/>
            <a:ext cx="5446016" cy="523220"/>
          </a:xfrm>
          <a:prstGeom prst="rect">
            <a:avLst/>
          </a:prstGeom>
          <a:noFill/>
        </p:spPr>
        <p:txBody>
          <a:bodyPr wrap="square">
            <a:spAutoFit/>
          </a:bodyPr>
          <a:lstStyle/>
          <a:p>
            <a:r>
              <a:rPr lang="ru-RU" sz="2800" b="1" dirty="0" err="1">
                <a:solidFill>
                  <a:srgbClr val="00B050"/>
                </a:solidFill>
                <a:latin typeface="Times New Roman" panose="02020603050405020304" pitchFamily="18" charset="0"/>
                <a:cs typeface="Times New Roman" panose="02020603050405020304" pitchFamily="18" charset="0"/>
              </a:rPr>
              <a:t>Эустресс</a:t>
            </a:r>
            <a:r>
              <a:rPr lang="ru-RU" sz="2800" b="1" dirty="0">
                <a:solidFill>
                  <a:srgbClr val="00B050"/>
                </a:solidFill>
                <a:latin typeface="Times New Roman" panose="02020603050405020304" pitchFamily="18" charset="0"/>
                <a:cs typeface="Times New Roman" panose="02020603050405020304" pitchFamily="18" charset="0"/>
              </a:rPr>
              <a:t> – </a:t>
            </a:r>
            <a:r>
              <a:rPr lang="ru-RU" sz="2800" b="1" dirty="0" err="1">
                <a:solidFill>
                  <a:srgbClr val="00B050"/>
                </a:solidFill>
                <a:latin typeface="Times New Roman" panose="02020603050405020304" pitchFamily="18" charset="0"/>
                <a:cs typeface="Times New Roman" panose="02020603050405020304" pitchFamily="18" charset="0"/>
              </a:rPr>
              <a:t>позитивті</a:t>
            </a:r>
            <a:r>
              <a:rPr lang="kk-KZ" sz="2800" b="1" dirty="0">
                <a:solidFill>
                  <a:srgbClr val="00B050"/>
                </a:solidFill>
                <a:latin typeface="Times New Roman" panose="02020603050405020304" pitchFamily="18" charset="0"/>
                <a:cs typeface="Times New Roman" panose="02020603050405020304" pitchFamily="18" charset="0"/>
              </a:rPr>
              <a:t> стресс</a:t>
            </a:r>
            <a:endParaRPr lang="ru-RU" sz="28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A67C6EB-06BA-00D9-0225-A7585D01F3B0}"/>
              </a:ext>
            </a:extLst>
          </p:cNvPr>
          <p:cNvSpPr txBox="1"/>
          <p:nvPr/>
        </p:nvSpPr>
        <p:spPr>
          <a:xfrm>
            <a:off x="3703588" y="5504955"/>
            <a:ext cx="5290816" cy="523220"/>
          </a:xfrm>
          <a:prstGeom prst="rect">
            <a:avLst/>
          </a:prstGeom>
          <a:noFill/>
        </p:spPr>
        <p:txBody>
          <a:bodyPr wrap="square">
            <a:spAutoFit/>
          </a:bodyPr>
          <a:lstStyle/>
          <a:p>
            <a:r>
              <a:rPr lang="ru-RU" sz="2800" b="1" dirty="0">
                <a:solidFill>
                  <a:srgbClr val="7030A0"/>
                </a:solidFill>
                <a:latin typeface="Times New Roman" panose="02020603050405020304" pitchFamily="18" charset="0"/>
                <a:cs typeface="Times New Roman" panose="02020603050405020304" pitchFamily="18" charset="0"/>
              </a:rPr>
              <a:t>Дистресс – </a:t>
            </a:r>
            <a:r>
              <a:rPr lang="ru-RU" sz="2800" b="1" dirty="0" err="1">
                <a:solidFill>
                  <a:srgbClr val="7030A0"/>
                </a:solidFill>
                <a:latin typeface="Times New Roman" panose="02020603050405020304" pitchFamily="18" charset="0"/>
                <a:cs typeface="Times New Roman" panose="02020603050405020304" pitchFamily="18" charset="0"/>
              </a:rPr>
              <a:t>негативті</a:t>
            </a:r>
            <a:r>
              <a:rPr lang="ru-RU" sz="2800" b="1" dirty="0">
                <a:solidFill>
                  <a:srgbClr val="7030A0"/>
                </a:solidFill>
                <a:latin typeface="Times New Roman" panose="02020603050405020304" pitchFamily="18" charset="0"/>
                <a:cs typeface="Times New Roman" panose="02020603050405020304" pitchFamily="18" charset="0"/>
              </a:rPr>
              <a:t> </a:t>
            </a:r>
            <a:r>
              <a:rPr lang="kk-KZ" sz="2800" b="1" dirty="0">
                <a:solidFill>
                  <a:srgbClr val="7030A0"/>
                </a:solidFill>
                <a:latin typeface="Times New Roman" panose="02020603050405020304" pitchFamily="18" charset="0"/>
                <a:cs typeface="Times New Roman" panose="02020603050405020304" pitchFamily="18" charset="0"/>
              </a:rPr>
              <a:t> стресс</a:t>
            </a:r>
            <a:endParaRPr lang="ru-RU" sz="2800" b="1" dirty="0">
              <a:solidFill>
                <a:srgbClr val="7030A0"/>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BA94D80A-81D0-9663-7319-A85944AB701D}"/>
              </a:ext>
            </a:extLst>
          </p:cNvPr>
          <p:cNvPicPr>
            <a:picLocks noChangeAspect="1"/>
          </p:cNvPicPr>
          <p:nvPr/>
        </p:nvPicPr>
        <p:blipFill>
          <a:blip r:embed="rId2"/>
          <a:stretch>
            <a:fillRect/>
          </a:stretch>
        </p:blipFill>
        <p:spPr>
          <a:xfrm>
            <a:off x="8095490" y="1106157"/>
            <a:ext cx="2076450" cy="2200275"/>
          </a:xfrm>
          <a:prstGeom prst="rect">
            <a:avLst/>
          </a:prstGeom>
        </p:spPr>
      </p:pic>
      <p:pic>
        <p:nvPicPr>
          <p:cNvPr id="11" name="Рисунок 10">
            <a:extLst>
              <a:ext uri="{FF2B5EF4-FFF2-40B4-BE49-F238E27FC236}">
                <a16:creationId xmlns:a16="http://schemas.microsoft.com/office/drawing/2014/main" id="{36CBE35F-29D6-1021-0AB9-1A1AA3682FBC}"/>
              </a:ext>
            </a:extLst>
          </p:cNvPr>
          <p:cNvPicPr>
            <a:picLocks noChangeAspect="1"/>
          </p:cNvPicPr>
          <p:nvPr/>
        </p:nvPicPr>
        <p:blipFill>
          <a:blip r:embed="rId3"/>
          <a:stretch>
            <a:fillRect/>
          </a:stretch>
        </p:blipFill>
        <p:spPr>
          <a:xfrm>
            <a:off x="1151896" y="4111590"/>
            <a:ext cx="2551692" cy="2586174"/>
          </a:xfrm>
          <a:prstGeom prst="rect">
            <a:avLst/>
          </a:prstGeom>
        </p:spPr>
      </p:pic>
      <p:sp>
        <p:nvSpPr>
          <p:cNvPr id="15" name="Стрелка: влево 14">
            <a:extLst>
              <a:ext uri="{FF2B5EF4-FFF2-40B4-BE49-F238E27FC236}">
                <a16:creationId xmlns:a16="http://schemas.microsoft.com/office/drawing/2014/main" id="{BD813F1C-5F00-0541-F50A-5C678191EB6A}"/>
              </a:ext>
            </a:extLst>
          </p:cNvPr>
          <p:cNvSpPr/>
          <p:nvPr/>
        </p:nvSpPr>
        <p:spPr>
          <a:xfrm>
            <a:off x="3308984" y="2582314"/>
            <a:ext cx="5039488" cy="484632"/>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Стрелка: вправо 15">
            <a:extLst>
              <a:ext uri="{FF2B5EF4-FFF2-40B4-BE49-F238E27FC236}">
                <a16:creationId xmlns:a16="http://schemas.microsoft.com/office/drawing/2014/main" id="{9D6A9519-A1F6-7953-79C7-468CE5BB0174}"/>
              </a:ext>
            </a:extLst>
          </p:cNvPr>
          <p:cNvSpPr/>
          <p:nvPr/>
        </p:nvSpPr>
        <p:spPr>
          <a:xfrm>
            <a:off x="3308984" y="4596887"/>
            <a:ext cx="5697856" cy="484632"/>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82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E6AFDD-E492-E7B4-1C8C-B2C1BC0427EC}"/>
              </a:ext>
            </a:extLst>
          </p:cNvPr>
          <p:cNvSpPr txBox="1"/>
          <p:nvPr/>
        </p:nvSpPr>
        <p:spPr>
          <a:xfrm>
            <a:off x="419810" y="245523"/>
            <a:ext cx="11017188" cy="3170099"/>
          </a:xfrm>
          <a:prstGeom prst="rect">
            <a:avLst/>
          </a:prstGeom>
          <a:noFill/>
        </p:spPr>
        <p:txBody>
          <a:bodyPr wrap="square">
            <a:spAutoFit/>
          </a:bodyPr>
          <a:lstStyle/>
          <a:p>
            <a:pPr algn="ctr">
              <a:tabLst>
                <a:tab pos="450215" algn="l"/>
                <a:tab pos="540385" algn="l"/>
              </a:tabLst>
            </a:pPr>
            <a:r>
              <a:rPr lang="ru-RU"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a:t>
            </a:r>
            <a:r>
              <a:rPr lang="kk-KZ" sz="2000" b="1" dirty="0">
                <a:effectLst/>
                <a:latin typeface="Times New Roman" panose="02020603050405020304" pitchFamily="18" charset="0"/>
                <a:ea typeface="Times New Roman" panose="02020603050405020304" pitchFamily="18" charset="0"/>
              </a:rPr>
              <a:t>тресстің дамуының үш кезеңіндегі адам ағзасының  жай</a:t>
            </a:r>
            <a:r>
              <a:rPr lang="ru-RU" sz="2000" b="1" dirty="0">
                <a:effectLst/>
                <a:latin typeface="Times New Roman" panose="02020603050405020304" pitchFamily="18" charset="0"/>
                <a:ea typeface="Times New Roman" panose="02020603050405020304" pitchFamily="18" charset="0"/>
              </a:rPr>
              <a:t>-к</a:t>
            </a:r>
            <a:r>
              <a:rPr lang="kk-KZ" sz="2000" b="1" dirty="0">
                <a:effectLst/>
                <a:latin typeface="Times New Roman" panose="02020603050405020304" pitchFamily="18" charset="0"/>
                <a:ea typeface="Times New Roman" panose="02020603050405020304" pitchFamily="18" charset="0"/>
              </a:rPr>
              <a:t>үйі</a:t>
            </a:r>
          </a:p>
          <a:p>
            <a:pPr algn="ctr">
              <a:tabLst>
                <a:tab pos="450215" algn="l"/>
                <a:tab pos="540385" algn="l"/>
              </a:tabLst>
            </a:pPr>
            <a:endParaRPr lang="en-US" sz="2000" b="1"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0215" algn="l"/>
                <a:tab pos="540385" algn="l"/>
              </a:tabLst>
            </a:pPr>
            <a:r>
              <a:rPr lang="kk-KZ" sz="2000" dirty="0">
                <a:effectLst/>
                <a:latin typeface="Times New Roman" panose="02020603050405020304" pitchFamily="18" charset="0"/>
                <a:ea typeface="Times New Roman" panose="02020603050405020304" pitchFamily="18" charset="0"/>
              </a:rPr>
              <a:t>Жайсыз хабарға реакция</a:t>
            </a:r>
            <a:endParaRPr lang="en-US" sz="20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0215" algn="l"/>
                <a:tab pos="540385" algn="l"/>
              </a:tabLst>
            </a:pPr>
            <a:r>
              <a:rPr lang="kk-KZ" sz="2000" dirty="0">
                <a:effectLst/>
                <a:latin typeface="Times New Roman" panose="02020603050405020304" pitchFamily="18" charset="0"/>
                <a:ea typeface="Times New Roman" panose="02020603050405020304" pitchFamily="18" charset="0"/>
              </a:rPr>
              <a:t>Резизтенттілік кезең</a:t>
            </a:r>
            <a:endParaRPr lang="en-US" sz="20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0215" algn="l"/>
                <a:tab pos="540385" algn="l"/>
              </a:tabLst>
            </a:pPr>
            <a:r>
              <a:rPr lang="kk-KZ" sz="2000" dirty="0">
                <a:effectLst/>
                <a:latin typeface="Times New Roman" panose="02020603050405020304" pitchFamily="18" charset="0"/>
                <a:ea typeface="Times New Roman" panose="02020603050405020304" pitchFamily="18" charset="0"/>
              </a:rPr>
              <a:t>Әлсіреу</a:t>
            </a:r>
            <a:endParaRPr lang="en-US"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endParaRPr lang="kk-KZ"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i="1" dirty="0">
                <a:latin typeface="Times New Roman" panose="02020603050405020304" pitchFamily="18" charset="0"/>
                <a:ea typeface="Times New Roman" panose="02020603050405020304" pitchFamily="18" charset="0"/>
              </a:rPr>
              <a:t>Біріншіден:</a:t>
            </a:r>
            <a:r>
              <a:rPr lang="kk-KZ" sz="2000" dirty="0">
                <a:latin typeface="Times New Roman" panose="02020603050405020304" pitchFamily="18" charset="0"/>
                <a:ea typeface="Times New Roman" panose="02020603050405020304" pitchFamily="18" charset="0"/>
              </a:rPr>
              <a:t> </a:t>
            </a:r>
            <a:r>
              <a:rPr lang="kk-KZ" sz="2000" dirty="0">
                <a:effectLst/>
                <a:latin typeface="Times New Roman" panose="02020603050405020304" pitchFamily="18" charset="0"/>
                <a:ea typeface="Times New Roman" panose="02020603050405020304" pitchFamily="18" charset="0"/>
              </a:rPr>
              <a:t>Жайсыз хабарды естігенде адамның ағзасында тимустың, сөлдің, майлы тіннің көлемінің кішіреюі, асқазан мен ішекте жара пайда болуы, қан құрамында эозинофилдердің жоғалып кетуі, бүйрекүсті безінің құрамындағы липид гранулуларының жоғалуы көрініс береді. </a:t>
            </a:r>
            <a:r>
              <a:rPr lang="kk-KZ" sz="2000" dirty="0">
                <a:latin typeface="Times New Roman" panose="02020603050405020304" pitchFamily="18" charset="0"/>
                <a:ea typeface="Times New Roman" panose="02020603050405020304" pitchFamily="18" charset="0"/>
              </a:rPr>
              <a:t>Г.Селье </a:t>
            </a:r>
            <a:r>
              <a:rPr lang="kk-KZ" sz="2000" dirty="0">
                <a:effectLst/>
                <a:latin typeface="Times New Roman" panose="02020603050405020304" pitchFamily="18" charset="0"/>
                <a:ea typeface="Times New Roman" panose="02020603050405020304" pitchFamily="18" charset="0"/>
              </a:rPr>
              <a:t>  өте күшті стресс алу адамның өміріне  қауіпті екенін айтады. </a:t>
            </a:r>
          </a:p>
        </p:txBody>
      </p:sp>
      <p:sp>
        <p:nvSpPr>
          <p:cNvPr id="4" name="TextBox 3">
            <a:extLst>
              <a:ext uri="{FF2B5EF4-FFF2-40B4-BE49-F238E27FC236}">
                <a16:creationId xmlns:a16="http://schemas.microsoft.com/office/drawing/2014/main" id="{78E64165-F8B3-4815-4489-9F72A8220759}"/>
              </a:ext>
            </a:extLst>
          </p:cNvPr>
          <p:cNvSpPr txBox="1"/>
          <p:nvPr/>
        </p:nvSpPr>
        <p:spPr>
          <a:xfrm>
            <a:off x="566928" y="3666745"/>
            <a:ext cx="6967728" cy="2852708"/>
          </a:xfrm>
          <a:prstGeom prst="rect">
            <a:avLst/>
          </a:prstGeom>
          <a:noFill/>
        </p:spPr>
        <p:txBody>
          <a:bodyPr wrap="square">
            <a:spAutoFit/>
          </a:bodyPr>
          <a:lstStyle/>
          <a:p>
            <a:pPr algn="just">
              <a:tabLst>
                <a:tab pos="450215" algn="l"/>
                <a:tab pos="540385" algn="l"/>
              </a:tabLst>
            </a:pPr>
            <a:r>
              <a:rPr lang="kk-KZ" sz="2000" i="1" dirty="0">
                <a:latin typeface="Times New Roman" panose="02020603050405020304" pitchFamily="18" charset="0"/>
                <a:ea typeface="Times New Roman" panose="02020603050405020304" pitchFamily="18" charset="0"/>
              </a:rPr>
              <a:t>Екіншіден:</a:t>
            </a:r>
            <a:r>
              <a:rPr lang="kk-KZ" sz="2000" dirty="0">
                <a:effectLst/>
                <a:latin typeface="Times New Roman" panose="02020603050405020304" pitchFamily="18" charset="0"/>
                <a:ea typeface="Times New Roman" panose="02020603050405020304" pitchFamily="18" charset="0"/>
              </a:rPr>
              <a:t> адамның табиғаты үш фазалық, жалпы адаптациондық синдромы организмнің бейімделуіне мүмкіндік береді, сонымын қатар Г. Селье  адамның адаптациялық энергиясы шексіз еместігігін де айта отырып,  барлық ағзаға түскен физикалық және психикалық ауыртпашылық (қан жоғалту, қиналу, шаршау, тозу, күйзелу, және т.б) жағдайларда адам ағзасы белгілі бір уақытқа дейін шыдайды. </a:t>
            </a:r>
            <a:endParaRPr lang="en-US" sz="2000" dirty="0">
              <a:effectLst/>
              <a:latin typeface="Times New Roman" panose="02020603050405020304" pitchFamily="18" charset="0"/>
              <a:ea typeface="Times New Roman" panose="02020603050405020304" pitchFamily="18" charset="0"/>
            </a:endParaRPr>
          </a:p>
          <a:p>
            <a:pPr algn="just">
              <a:tabLst>
                <a:tab pos="450215" algn="l"/>
                <a:tab pos="540385" algn="l"/>
              </a:tabLst>
            </a:pPr>
            <a:r>
              <a:rPr lang="kk-KZ"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851794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1340</Words>
  <Application>Microsoft Office PowerPoint</Application>
  <PresentationFormat>Широкоэкранный</PresentationFormat>
  <Paragraphs>106</Paragraphs>
  <Slides>21</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Calibri Light</vt:lpstr>
      <vt:lpstr>Times New Roman</vt:lpstr>
      <vt:lpstr>YS Text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Анар Алимбекова</dc:creator>
  <cp:lastModifiedBy>Анар Алимбекова</cp:lastModifiedBy>
  <cp:revision>150</cp:revision>
  <dcterms:created xsi:type="dcterms:W3CDTF">2023-09-15T16:37:15Z</dcterms:created>
  <dcterms:modified xsi:type="dcterms:W3CDTF">2024-07-01T19:38:45Z</dcterms:modified>
</cp:coreProperties>
</file>